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35"/>
  </p:notesMasterIdLst>
  <p:sldIdLst>
    <p:sldId id="270" r:id="rId3"/>
    <p:sldId id="267" r:id="rId4"/>
    <p:sldId id="312" r:id="rId5"/>
    <p:sldId id="274" r:id="rId6"/>
    <p:sldId id="301" r:id="rId7"/>
    <p:sldId id="295" r:id="rId8"/>
    <p:sldId id="277" r:id="rId9"/>
    <p:sldId id="303" r:id="rId10"/>
    <p:sldId id="302" r:id="rId11"/>
    <p:sldId id="278" r:id="rId12"/>
    <p:sldId id="286" r:id="rId13"/>
    <p:sldId id="304" r:id="rId14"/>
    <p:sldId id="296" r:id="rId15"/>
    <p:sldId id="305" r:id="rId16"/>
    <p:sldId id="280" r:id="rId17"/>
    <p:sldId id="306" r:id="rId18"/>
    <p:sldId id="297" r:id="rId19"/>
    <p:sldId id="288" r:id="rId20"/>
    <p:sldId id="307" r:id="rId21"/>
    <p:sldId id="294" r:id="rId22"/>
    <p:sldId id="284" r:id="rId23"/>
    <p:sldId id="308" r:id="rId24"/>
    <p:sldId id="287" r:id="rId25"/>
    <p:sldId id="309" r:id="rId26"/>
    <p:sldId id="311" r:id="rId27"/>
    <p:sldId id="282" r:id="rId28"/>
    <p:sldId id="292" r:id="rId29"/>
    <p:sldId id="290" r:id="rId30"/>
    <p:sldId id="285" r:id="rId31"/>
    <p:sldId id="299" r:id="rId32"/>
    <p:sldId id="300" r:id="rId33"/>
    <p:sldId id="27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B46"/>
    <a:srgbClr val="0E1478"/>
    <a:srgbClr val="3FA9DC"/>
    <a:srgbClr val="141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86" autoAdjust="0"/>
    <p:restoredTop sz="87619" autoAdjust="0"/>
  </p:normalViewPr>
  <p:slideViewPr>
    <p:cSldViewPr snapToGrid="0" snapToObjects="1">
      <p:cViewPr varScale="1">
        <p:scale>
          <a:sx n="111" d="100"/>
          <a:sy n="111" d="100"/>
        </p:scale>
        <p:origin x="1184"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8CEEC-7F42-428E-BD7C-49F4C082BABA}"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5A2C7535-8AB5-4BDB-B1A0-1AF9F01CF936}">
      <dgm:prSet phldrT="[Text]" custT="1"/>
      <dgm:spPr/>
      <dgm:t>
        <a:bodyPr/>
        <a:lstStyle/>
        <a:p>
          <a:r>
            <a:rPr lang="en-US" sz="1400" dirty="0"/>
            <a:t>Review Curricular Requirements to define necessary outcomes /elements to be covered</a:t>
          </a:r>
        </a:p>
      </dgm:t>
    </dgm:pt>
    <dgm:pt modelId="{04567E89-D158-4063-AF2C-D27E092E7BB0}" type="parTrans" cxnId="{065597AB-9435-4707-8045-5FD78A205EFB}">
      <dgm:prSet/>
      <dgm:spPr/>
      <dgm:t>
        <a:bodyPr/>
        <a:lstStyle/>
        <a:p>
          <a:endParaRPr lang="en-US"/>
        </a:p>
      </dgm:t>
    </dgm:pt>
    <dgm:pt modelId="{D83EDC55-4BBE-4DB7-BAD4-4B1DB918E658}" type="sibTrans" cxnId="{065597AB-9435-4707-8045-5FD78A205EFB}">
      <dgm:prSet/>
      <dgm:spPr/>
      <dgm:t>
        <a:bodyPr/>
        <a:lstStyle/>
        <a:p>
          <a:endParaRPr lang="en-US"/>
        </a:p>
      </dgm:t>
    </dgm:pt>
    <dgm:pt modelId="{FDDE6AED-C7E1-4D53-BEE8-65BA2852039A}">
      <dgm:prSet phldrT="[Text]" custT="1"/>
      <dgm:spPr/>
      <dgm:t>
        <a:bodyPr/>
        <a:lstStyle/>
        <a:p>
          <a:r>
            <a:rPr lang="en-US" sz="1300" dirty="0"/>
            <a:t>Departments work independently to identify elements in each course/ lecture</a:t>
          </a:r>
        </a:p>
      </dgm:t>
    </dgm:pt>
    <dgm:pt modelId="{006697D0-93C2-4FB2-B9FD-453D9F05F189}" type="parTrans" cxnId="{47B6BA0A-28B3-431D-ADE4-F1B21D1227A5}">
      <dgm:prSet/>
      <dgm:spPr/>
      <dgm:t>
        <a:bodyPr/>
        <a:lstStyle/>
        <a:p>
          <a:endParaRPr lang="en-US"/>
        </a:p>
      </dgm:t>
    </dgm:pt>
    <dgm:pt modelId="{E0A40F81-ECFF-4937-909E-A51593BBC0DF}" type="sibTrans" cxnId="{47B6BA0A-28B3-431D-ADE4-F1B21D1227A5}">
      <dgm:prSet/>
      <dgm:spPr/>
      <dgm:t>
        <a:bodyPr/>
        <a:lstStyle/>
        <a:p>
          <a:endParaRPr lang="en-US"/>
        </a:p>
      </dgm:t>
    </dgm:pt>
    <dgm:pt modelId="{E578F2FC-E30B-45C1-8C0E-00BA39BD25F9}">
      <dgm:prSet phldrT="[Text]" custT="1"/>
      <dgm:spPr/>
      <dgm:t>
        <a:bodyPr/>
        <a:lstStyle/>
        <a:p>
          <a:r>
            <a:rPr lang="en-US" sz="1400" dirty="0"/>
            <a:t>Faculty in each department identifies the elements in their lectures </a:t>
          </a:r>
        </a:p>
      </dgm:t>
    </dgm:pt>
    <dgm:pt modelId="{29DE60F0-F836-4147-A93F-B15CBBCC13E1}" type="parTrans" cxnId="{7B7DD230-BF95-43F1-8EC9-34484BE41AC8}">
      <dgm:prSet/>
      <dgm:spPr/>
      <dgm:t>
        <a:bodyPr/>
        <a:lstStyle/>
        <a:p>
          <a:endParaRPr lang="en-US"/>
        </a:p>
      </dgm:t>
    </dgm:pt>
    <dgm:pt modelId="{5FF5D4E8-CC0C-49E2-A74F-577AB23E2F80}" type="sibTrans" cxnId="{7B7DD230-BF95-43F1-8EC9-34484BE41AC8}">
      <dgm:prSet/>
      <dgm:spPr/>
      <dgm:t>
        <a:bodyPr/>
        <a:lstStyle/>
        <a:p>
          <a:endParaRPr lang="en-US"/>
        </a:p>
      </dgm:t>
    </dgm:pt>
    <dgm:pt modelId="{A2DAB7DF-8CFA-4867-8102-56FEB59FEC33}">
      <dgm:prSet phldrT="[Text]" custT="1"/>
      <dgm:spPr/>
      <dgm:t>
        <a:bodyPr/>
        <a:lstStyle/>
        <a:p>
          <a:r>
            <a:rPr lang="en-US" sz="1400" dirty="0"/>
            <a:t>Curriculum Committee Reviews and validates map</a:t>
          </a:r>
        </a:p>
      </dgm:t>
    </dgm:pt>
    <dgm:pt modelId="{271EEC96-1247-40C3-86C3-D773103F1F04}" type="parTrans" cxnId="{314FFF85-B604-4AC3-B0FD-9EC37840368E}">
      <dgm:prSet/>
      <dgm:spPr/>
      <dgm:t>
        <a:bodyPr/>
        <a:lstStyle/>
        <a:p>
          <a:endParaRPr lang="en-US"/>
        </a:p>
      </dgm:t>
    </dgm:pt>
    <dgm:pt modelId="{DF6D6B7B-36C9-4A38-99B0-B2CD6FB01C77}" type="sibTrans" cxnId="{314FFF85-B604-4AC3-B0FD-9EC37840368E}">
      <dgm:prSet/>
      <dgm:spPr/>
      <dgm:t>
        <a:bodyPr/>
        <a:lstStyle/>
        <a:p>
          <a:endParaRPr lang="en-US"/>
        </a:p>
      </dgm:t>
    </dgm:pt>
    <dgm:pt modelId="{AE10DB09-420F-4C41-820B-FA6321EDB8BF}" type="pres">
      <dgm:prSet presAssocID="{4188CEEC-7F42-428E-BD7C-49F4C082BABA}" presName="cycle" presStyleCnt="0">
        <dgm:presLayoutVars>
          <dgm:dir/>
          <dgm:resizeHandles val="exact"/>
        </dgm:presLayoutVars>
      </dgm:prSet>
      <dgm:spPr/>
    </dgm:pt>
    <dgm:pt modelId="{4C0B3014-B8B0-4744-9BF6-14F7DD9A0F37}" type="pres">
      <dgm:prSet presAssocID="{5A2C7535-8AB5-4BDB-B1A0-1AF9F01CF936}" presName="node" presStyleLbl="node1" presStyleIdx="0" presStyleCnt="4" custScaleX="120754" custScaleY="100235">
        <dgm:presLayoutVars>
          <dgm:bulletEnabled val="1"/>
        </dgm:presLayoutVars>
      </dgm:prSet>
      <dgm:spPr/>
    </dgm:pt>
    <dgm:pt modelId="{1ADC5A18-BE11-4CF1-9787-0342D7F3A369}" type="pres">
      <dgm:prSet presAssocID="{5A2C7535-8AB5-4BDB-B1A0-1AF9F01CF936}" presName="spNode" presStyleCnt="0"/>
      <dgm:spPr/>
    </dgm:pt>
    <dgm:pt modelId="{4579F14E-4E15-4B54-8DB9-4FC9B600450A}" type="pres">
      <dgm:prSet presAssocID="{D83EDC55-4BBE-4DB7-BAD4-4B1DB918E658}" presName="sibTrans" presStyleLbl="sibTrans1D1" presStyleIdx="0" presStyleCnt="4"/>
      <dgm:spPr/>
    </dgm:pt>
    <dgm:pt modelId="{0F58BCAA-E6D6-45E4-B26F-8604108E1CCB}" type="pres">
      <dgm:prSet presAssocID="{FDDE6AED-C7E1-4D53-BEE8-65BA2852039A}" presName="node" presStyleLbl="node1" presStyleIdx="1" presStyleCnt="4" custScaleX="125305" custScaleY="130954" custRadScaleRad="170280" custRadScaleInc="8195">
        <dgm:presLayoutVars>
          <dgm:bulletEnabled val="1"/>
        </dgm:presLayoutVars>
      </dgm:prSet>
      <dgm:spPr/>
    </dgm:pt>
    <dgm:pt modelId="{54A69C99-CBE2-4A60-833A-84B92ED35D25}" type="pres">
      <dgm:prSet presAssocID="{FDDE6AED-C7E1-4D53-BEE8-65BA2852039A}" presName="spNode" presStyleCnt="0"/>
      <dgm:spPr/>
    </dgm:pt>
    <dgm:pt modelId="{49666F32-A986-4E48-A54C-6C8BF29DBDE9}" type="pres">
      <dgm:prSet presAssocID="{E0A40F81-ECFF-4937-909E-A51593BBC0DF}" presName="sibTrans" presStyleLbl="sibTrans1D1" presStyleIdx="1" presStyleCnt="4"/>
      <dgm:spPr/>
    </dgm:pt>
    <dgm:pt modelId="{4F6097DA-32DF-466B-8DC7-E12FA05E4B48}" type="pres">
      <dgm:prSet presAssocID="{E578F2FC-E30B-45C1-8C0E-00BA39BD25F9}" presName="node" presStyleLbl="node1" presStyleIdx="2" presStyleCnt="4" custScaleX="122829" custScaleY="112453">
        <dgm:presLayoutVars>
          <dgm:bulletEnabled val="1"/>
        </dgm:presLayoutVars>
      </dgm:prSet>
      <dgm:spPr/>
    </dgm:pt>
    <dgm:pt modelId="{C9B0BA95-EF9E-42F1-AE69-5724EB335A76}" type="pres">
      <dgm:prSet presAssocID="{E578F2FC-E30B-45C1-8C0E-00BA39BD25F9}" presName="spNode" presStyleCnt="0"/>
      <dgm:spPr/>
    </dgm:pt>
    <dgm:pt modelId="{2A132A55-7E8E-47CB-8395-DBF95609C54D}" type="pres">
      <dgm:prSet presAssocID="{5FF5D4E8-CC0C-49E2-A74F-577AB23E2F80}" presName="sibTrans" presStyleLbl="sibTrans1D1" presStyleIdx="2" presStyleCnt="4"/>
      <dgm:spPr/>
    </dgm:pt>
    <dgm:pt modelId="{5E8A626E-9FCF-4DD8-AA35-6E7BB4F37E01}" type="pres">
      <dgm:prSet presAssocID="{A2DAB7DF-8CFA-4867-8102-56FEB59FEC33}" presName="node" presStyleLbl="node1" presStyleIdx="3" presStyleCnt="4" custScaleX="137997" custScaleY="126122" custRadScaleRad="148157" custRadScaleInc="5651">
        <dgm:presLayoutVars>
          <dgm:bulletEnabled val="1"/>
        </dgm:presLayoutVars>
      </dgm:prSet>
      <dgm:spPr/>
    </dgm:pt>
    <dgm:pt modelId="{D29C2A83-4191-43FB-8166-A21A96978712}" type="pres">
      <dgm:prSet presAssocID="{A2DAB7DF-8CFA-4867-8102-56FEB59FEC33}" presName="spNode" presStyleCnt="0"/>
      <dgm:spPr/>
    </dgm:pt>
    <dgm:pt modelId="{02C357A3-C121-493F-904C-1C4FEDFAD780}" type="pres">
      <dgm:prSet presAssocID="{DF6D6B7B-36C9-4A38-99B0-B2CD6FB01C77}" presName="sibTrans" presStyleLbl="sibTrans1D1" presStyleIdx="3" presStyleCnt="4"/>
      <dgm:spPr/>
    </dgm:pt>
  </dgm:ptLst>
  <dgm:cxnLst>
    <dgm:cxn modelId="{47B6BA0A-28B3-431D-ADE4-F1B21D1227A5}" srcId="{4188CEEC-7F42-428E-BD7C-49F4C082BABA}" destId="{FDDE6AED-C7E1-4D53-BEE8-65BA2852039A}" srcOrd="1" destOrd="0" parTransId="{006697D0-93C2-4FB2-B9FD-453D9F05F189}" sibTransId="{E0A40F81-ECFF-4937-909E-A51593BBC0DF}"/>
    <dgm:cxn modelId="{C143DD1F-8884-4E5D-AFE3-0D89CA2C2677}" type="presOf" srcId="{5FF5D4E8-CC0C-49E2-A74F-577AB23E2F80}" destId="{2A132A55-7E8E-47CB-8395-DBF95609C54D}" srcOrd="0" destOrd="0" presId="urn:microsoft.com/office/officeart/2005/8/layout/cycle5"/>
    <dgm:cxn modelId="{7B7DD230-BF95-43F1-8EC9-34484BE41AC8}" srcId="{4188CEEC-7F42-428E-BD7C-49F4C082BABA}" destId="{E578F2FC-E30B-45C1-8C0E-00BA39BD25F9}" srcOrd="2" destOrd="0" parTransId="{29DE60F0-F836-4147-A93F-B15CBBCC13E1}" sibTransId="{5FF5D4E8-CC0C-49E2-A74F-577AB23E2F80}"/>
    <dgm:cxn modelId="{FE7EC336-212D-4F07-AB60-59BDFD96FDB8}" type="presOf" srcId="{DF6D6B7B-36C9-4A38-99B0-B2CD6FB01C77}" destId="{02C357A3-C121-493F-904C-1C4FEDFAD780}" srcOrd="0" destOrd="0" presId="urn:microsoft.com/office/officeart/2005/8/layout/cycle5"/>
    <dgm:cxn modelId="{AFDFA157-238C-46F8-B0AC-44CD793EE655}" type="presOf" srcId="{A2DAB7DF-8CFA-4867-8102-56FEB59FEC33}" destId="{5E8A626E-9FCF-4DD8-AA35-6E7BB4F37E01}" srcOrd="0" destOrd="0" presId="urn:microsoft.com/office/officeart/2005/8/layout/cycle5"/>
    <dgm:cxn modelId="{0A7C195C-0977-42CC-8EAF-464F66486251}" type="presOf" srcId="{5A2C7535-8AB5-4BDB-B1A0-1AF9F01CF936}" destId="{4C0B3014-B8B0-4744-9BF6-14F7DD9A0F37}" srcOrd="0" destOrd="0" presId="urn:microsoft.com/office/officeart/2005/8/layout/cycle5"/>
    <dgm:cxn modelId="{314FFF85-B604-4AC3-B0FD-9EC37840368E}" srcId="{4188CEEC-7F42-428E-BD7C-49F4C082BABA}" destId="{A2DAB7DF-8CFA-4867-8102-56FEB59FEC33}" srcOrd="3" destOrd="0" parTransId="{271EEC96-1247-40C3-86C3-D773103F1F04}" sibTransId="{DF6D6B7B-36C9-4A38-99B0-B2CD6FB01C77}"/>
    <dgm:cxn modelId="{35FAE386-17F2-4360-B1EA-55007C7783D8}" type="presOf" srcId="{4188CEEC-7F42-428E-BD7C-49F4C082BABA}" destId="{AE10DB09-420F-4C41-820B-FA6321EDB8BF}" srcOrd="0" destOrd="0" presId="urn:microsoft.com/office/officeart/2005/8/layout/cycle5"/>
    <dgm:cxn modelId="{065597AB-9435-4707-8045-5FD78A205EFB}" srcId="{4188CEEC-7F42-428E-BD7C-49F4C082BABA}" destId="{5A2C7535-8AB5-4BDB-B1A0-1AF9F01CF936}" srcOrd="0" destOrd="0" parTransId="{04567E89-D158-4063-AF2C-D27E092E7BB0}" sibTransId="{D83EDC55-4BBE-4DB7-BAD4-4B1DB918E658}"/>
    <dgm:cxn modelId="{95427CB2-5EB7-4255-99A6-0DF9A17CBC84}" type="presOf" srcId="{E0A40F81-ECFF-4937-909E-A51593BBC0DF}" destId="{49666F32-A986-4E48-A54C-6C8BF29DBDE9}" srcOrd="0" destOrd="0" presId="urn:microsoft.com/office/officeart/2005/8/layout/cycle5"/>
    <dgm:cxn modelId="{A47EF2B6-8B17-4A64-9CB7-42F31ED0E8C9}" type="presOf" srcId="{D83EDC55-4BBE-4DB7-BAD4-4B1DB918E658}" destId="{4579F14E-4E15-4B54-8DB9-4FC9B600450A}" srcOrd="0" destOrd="0" presId="urn:microsoft.com/office/officeart/2005/8/layout/cycle5"/>
    <dgm:cxn modelId="{CD5897CF-6B72-4EEE-B459-7C4AEC12913B}" type="presOf" srcId="{FDDE6AED-C7E1-4D53-BEE8-65BA2852039A}" destId="{0F58BCAA-E6D6-45E4-B26F-8604108E1CCB}" srcOrd="0" destOrd="0" presId="urn:microsoft.com/office/officeart/2005/8/layout/cycle5"/>
    <dgm:cxn modelId="{5C7FA5D2-EA50-4442-9332-A30B47701A4B}" type="presOf" srcId="{E578F2FC-E30B-45C1-8C0E-00BA39BD25F9}" destId="{4F6097DA-32DF-466B-8DC7-E12FA05E4B48}" srcOrd="0" destOrd="0" presId="urn:microsoft.com/office/officeart/2005/8/layout/cycle5"/>
    <dgm:cxn modelId="{ABBD7EE6-6BEB-43C9-86E9-BA591ABEEAC3}" type="presParOf" srcId="{AE10DB09-420F-4C41-820B-FA6321EDB8BF}" destId="{4C0B3014-B8B0-4744-9BF6-14F7DD9A0F37}" srcOrd="0" destOrd="0" presId="urn:microsoft.com/office/officeart/2005/8/layout/cycle5"/>
    <dgm:cxn modelId="{377E2DBA-4DD5-49B7-AD58-B627F9DAE68B}" type="presParOf" srcId="{AE10DB09-420F-4C41-820B-FA6321EDB8BF}" destId="{1ADC5A18-BE11-4CF1-9787-0342D7F3A369}" srcOrd="1" destOrd="0" presId="urn:microsoft.com/office/officeart/2005/8/layout/cycle5"/>
    <dgm:cxn modelId="{2976433E-CF70-49C5-BAD3-696281189AA9}" type="presParOf" srcId="{AE10DB09-420F-4C41-820B-FA6321EDB8BF}" destId="{4579F14E-4E15-4B54-8DB9-4FC9B600450A}" srcOrd="2" destOrd="0" presId="urn:microsoft.com/office/officeart/2005/8/layout/cycle5"/>
    <dgm:cxn modelId="{FAA73766-5B72-47A9-8B46-6755EF1A233B}" type="presParOf" srcId="{AE10DB09-420F-4C41-820B-FA6321EDB8BF}" destId="{0F58BCAA-E6D6-45E4-B26F-8604108E1CCB}" srcOrd="3" destOrd="0" presId="urn:microsoft.com/office/officeart/2005/8/layout/cycle5"/>
    <dgm:cxn modelId="{CC7CFFA9-F883-4F5C-A3E4-AEF90567ACCD}" type="presParOf" srcId="{AE10DB09-420F-4C41-820B-FA6321EDB8BF}" destId="{54A69C99-CBE2-4A60-833A-84B92ED35D25}" srcOrd="4" destOrd="0" presId="urn:microsoft.com/office/officeart/2005/8/layout/cycle5"/>
    <dgm:cxn modelId="{752E3973-17BB-4D9C-B5C9-012F81AD8655}" type="presParOf" srcId="{AE10DB09-420F-4C41-820B-FA6321EDB8BF}" destId="{49666F32-A986-4E48-A54C-6C8BF29DBDE9}" srcOrd="5" destOrd="0" presId="urn:microsoft.com/office/officeart/2005/8/layout/cycle5"/>
    <dgm:cxn modelId="{6EB1B31A-B3E3-4336-A117-5C325E65DE13}" type="presParOf" srcId="{AE10DB09-420F-4C41-820B-FA6321EDB8BF}" destId="{4F6097DA-32DF-466B-8DC7-E12FA05E4B48}" srcOrd="6" destOrd="0" presId="urn:microsoft.com/office/officeart/2005/8/layout/cycle5"/>
    <dgm:cxn modelId="{54870B28-1A9A-4EA1-96E5-E4809FB5DCD0}" type="presParOf" srcId="{AE10DB09-420F-4C41-820B-FA6321EDB8BF}" destId="{C9B0BA95-EF9E-42F1-AE69-5724EB335A76}" srcOrd="7" destOrd="0" presId="urn:microsoft.com/office/officeart/2005/8/layout/cycle5"/>
    <dgm:cxn modelId="{35E5E5B2-3899-4425-87B1-A6C0F91F8887}" type="presParOf" srcId="{AE10DB09-420F-4C41-820B-FA6321EDB8BF}" destId="{2A132A55-7E8E-47CB-8395-DBF95609C54D}" srcOrd="8" destOrd="0" presId="urn:microsoft.com/office/officeart/2005/8/layout/cycle5"/>
    <dgm:cxn modelId="{1DB11FE3-5E9A-4FD9-B486-C06CEA83EFA4}" type="presParOf" srcId="{AE10DB09-420F-4C41-820B-FA6321EDB8BF}" destId="{5E8A626E-9FCF-4DD8-AA35-6E7BB4F37E01}" srcOrd="9" destOrd="0" presId="urn:microsoft.com/office/officeart/2005/8/layout/cycle5"/>
    <dgm:cxn modelId="{76579877-B660-4A16-83A4-CDC9D0890D55}" type="presParOf" srcId="{AE10DB09-420F-4C41-820B-FA6321EDB8BF}" destId="{D29C2A83-4191-43FB-8166-A21A96978712}" srcOrd="10" destOrd="0" presId="urn:microsoft.com/office/officeart/2005/8/layout/cycle5"/>
    <dgm:cxn modelId="{015C73C5-36E2-47D1-834C-62C0E36AA445}" type="presParOf" srcId="{AE10DB09-420F-4C41-820B-FA6321EDB8BF}" destId="{02C357A3-C121-493F-904C-1C4FEDFAD780}" srcOrd="11"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B3014-B8B0-4744-9BF6-14F7DD9A0F37}">
      <dsp:nvSpPr>
        <dsp:cNvPr id="0" name=""/>
        <dsp:cNvSpPr/>
      </dsp:nvSpPr>
      <dsp:spPr>
        <a:xfrm>
          <a:off x="4828992" y="-30310"/>
          <a:ext cx="1826436" cy="9854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Review Curricular Requirements to define necessary outcomes /elements to be covered</a:t>
          </a:r>
        </a:p>
      </dsp:txBody>
      <dsp:txXfrm>
        <a:off x="4877098" y="17796"/>
        <a:ext cx="1730224" cy="889240"/>
      </dsp:txXfrm>
    </dsp:sp>
    <dsp:sp modelId="{4579F14E-4E15-4B54-8DB9-4FC9B600450A}">
      <dsp:nvSpPr>
        <dsp:cNvPr id="0" name=""/>
        <dsp:cNvSpPr/>
      </dsp:nvSpPr>
      <dsp:spPr>
        <a:xfrm>
          <a:off x="5399067" y="700616"/>
          <a:ext cx="3251510" cy="3251510"/>
        </a:xfrm>
        <a:custGeom>
          <a:avLst/>
          <a:gdLst/>
          <a:ahLst/>
          <a:cxnLst/>
          <a:rect l="0" t="0" r="0" b="0"/>
          <a:pathLst>
            <a:path>
              <a:moveTo>
                <a:pt x="1649595" y="174"/>
              </a:moveTo>
              <a:arcTo wR="1625755" hR="1625755" stAng="16250412" swAng="283134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F58BCAA-E6D6-45E4-B26F-8604108E1CCB}">
      <dsp:nvSpPr>
        <dsp:cNvPr id="0" name=""/>
        <dsp:cNvSpPr/>
      </dsp:nvSpPr>
      <dsp:spPr>
        <a:xfrm>
          <a:off x="7560363" y="1563188"/>
          <a:ext cx="1895271" cy="12874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Departments work independently to identify elements in each course/ lecture</a:t>
          </a:r>
        </a:p>
      </dsp:txBody>
      <dsp:txXfrm>
        <a:off x="7623212" y="1626037"/>
        <a:ext cx="1769573" cy="1161766"/>
      </dsp:txXfrm>
    </dsp:sp>
    <dsp:sp modelId="{49666F32-A986-4E48-A54C-6C8BF29DBDE9}">
      <dsp:nvSpPr>
        <dsp:cNvPr id="0" name=""/>
        <dsp:cNvSpPr/>
      </dsp:nvSpPr>
      <dsp:spPr>
        <a:xfrm>
          <a:off x="5489750" y="232816"/>
          <a:ext cx="3251510" cy="3251510"/>
        </a:xfrm>
        <a:custGeom>
          <a:avLst/>
          <a:gdLst/>
          <a:ahLst/>
          <a:cxnLst/>
          <a:rect l="0" t="0" r="0" b="0"/>
          <a:pathLst>
            <a:path>
              <a:moveTo>
                <a:pt x="2660643" y="2879584"/>
              </a:moveTo>
              <a:arcTo wR="1625755" hR="1625755" stAng="3027860" swAng="2552425"/>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F6097DA-32DF-466B-8DC7-E12FA05E4B48}">
      <dsp:nvSpPr>
        <dsp:cNvPr id="0" name=""/>
        <dsp:cNvSpPr/>
      </dsp:nvSpPr>
      <dsp:spPr>
        <a:xfrm>
          <a:off x="4813300" y="3161139"/>
          <a:ext cx="1857821" cy="110557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Faculty in each department identifies the elements in their lectures </a:t>
          </a:r>
        </a:p>
      </dsp:txBody>
      <dsp:txXfrm>
        <a:off x="4867270" y="3215109"/>
        <a:ext cx="1749881" cy="997633"/>
      </dsp:txXfrm>
    </dsp:sp>
    <dsp:sp modelId="{2A132A55-7E8E-47CB-8395-DBF95609C54D}">
      <dsp:nvSpPr>
        <dsp:cNvPr id="0" name=""/>
        <dsp:cNvSpPr/>
      </dsp:nvSpPr>
      <dsp:spPr>
        <a:xfrm>
          <a:off x="3163025" y="171088"/>
          <a:ext cx="3251510" cy="3251510"/>
        </a:xfrm>
        <a:custGeom>
          <a:avLst/>
          <a:gdLst/>
          <a:ahLst/>
          <a:cxnLst/>
          <a:rect l="0" t="0" r="0" b="0"/>
          <a:pathLst>
            <a:path>
              <a:moveTo>
                <a:pt x="1328033" y="3224017"/>
              </a:moveTo>
              <a:arcTo wR="1625755" hR="1625755" stAng="6033123" swAng="221518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E8A626E-9FCF-4DD8-AA35-6E7BB4F37E01}">
      <dsp:nvSpPr>
        <dsp:cNvPr id="0" name=""/>
        <dsp:cNvSpPr/>
      </dsp:nvSpPr>
      <dsp:spPr>
        <a:xfrm>
          <a:off x="2290973" y="1396932"/>
          <a:ext cx="2087241" cy="123995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Curriculum Committee Reviews and validates map</a:t>
          </a:r>
        </a:p>
      </dsp:txBody>
      <dsp:txXfrm>
        <a:off x="2351503" y="1457462"/>
        <a:ext cx="1966181" cy="1118898"/>
      </dsp:txXfrm>
    </dsp:sp>
    <dsp:sp modelId="{02C357A3-C121-493F-904C-1C4FEDFAD780}">
      <dsp:nvSpPr>
        <dsp:cNvPr id="0" name=""/>
        <dsp:cNvSpPr/>
      </dsp:nvSpPr>
      <dsp:spPr>
        <a:xfrm>
          <a:off x="3114136" y="740694"/>
          <a:ext cx="3251510" cy="3251510"/>
        </a:xfrm>
        <a:custGeom>
          <a:avLst/>
          <a:gdLst/>
          <a:ahLst/>
          <a:cxnLst/>
          <a:rect l="0" t="0" r="0" b="0"/>
          <a:pathLst>
            <a:path>
              <a:moveTo>
                <a:pt x="526623" y="427845"/>
              </a:moveTo>
              <a:arcTo wR="1625755" hR="1625755" stAng="13647739" swAng="2089555"/>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1ED86-779D-4D09-A887-65EC7F2F248A}" type="datetimeFigureOut">
              <a:rPr lang="en-US" smtClean="0"/>
              <a:t>11/21/19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26834-8D04-4735-A8FD-761780C384FC}" type="slidenum">
              <a:rPr lang="en-US" smtClean="0"/>
              <a:t>‹#›</a:t>
            </a:fld>
            <a:endParaRPr lang="en-US"/>
          </a:p>
        </p:txBody>
      </p:sp>
    </p:spTree>
    <p:extLst>
      <p:ext uri="{BB962C8B-B14F-4D97-AF65-F5344CB8AC3E}">
        <p14:creationId xmlns:p14="http://schemas.microsoft.com/office/powerpoint/2010/main" val="40078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1</a:t>
            </a:fld>
            <a:endParaRPr lang="en-US"/>
          </a:p>
        </p:txBody>
      </p:sp>
    </p:spTree>
    <p:extLst>
      <p:ext uri="{BB962C8B-B14F-4D97-AF65-F5344CB8AC3E}">
        <p14:creationId xmlns:p14="http://schemas.microsoft.com/office/powerpoint/2010/main" val="3561600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19</a:t>
            </a:fld>
            <a:endParaRPr lang="en-US"/>
          </a:p>
        </p:txBody>
      </p:sp>
    </p:spTree>
    <p:extLst>
      <p:ext uri="{BB962C8B-B14F-4D97-AF65-F5344CB8AC3E}">
        <p14:creationId xmlns:p14="http://schemas.microsoft.com/office/powerpoint/2010/main" val="3909907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20</a:t>
            </a:fld>
            <a:endParaRPr lang="en-US"/>
          </a:p>
        </p:txBody>
      </p:sp>
    </p:spTree>
    <p:extLst>
      <p:ext uri="{BB962C8B-B14F-4D97-AF65-F5344CB8AC3E}">
        <p14:creationId xmlns:p14="http://schemas.microsoft.com/office/powerpoint/2010/main" val="3909907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Define Program Goals and Objectives</a:t>
            </a:r>
          </a:p>
          <a:p>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23</a:t>
            </a:fld>
            <a:endParaRPr lang="en-US"/>
          </a:p>
        </p:txBody>
      </p:sp>
    </p:spTree>
    <p:extLst>
      <p:ext uri="{BB962C8B-B14F-4D97-AF65-F5344CB8AC3E}">
        <p14:creationId xmlns:p14="http://schemas.microsoft.com/office/powerpoint/2010/main" val="359261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Wingdings" panose="05000000000000000000" pitchFamily="2" charset="2"/>
              <a:buChar char="ü"/>
            </a:pPr>
            <a:r>
              <a:rPr lang="en-US" sz="9600" dirty="0"/>
              <a:t>etc</a:t>
            </a:r>
            <a:r>
              <a:rPr lang="en-US" dirty="0"/>
              <a:t>.</a:t>
            </a:r>
            <a:endParaRPr lang="en-US" sz="2000" dirty="0"/>
          </a:p>
          <a:p>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26</a:t>
            </a:fld>
            <a:endParaRPr lang="en-US"/>
          </a:p>
        </p:txBody>
      </p:sp>
    </p:spTree>
    <p:extLst>
      <p:ext uri="{BB962C8B-B14F-4D97-AF65-F5344CB8AC3E}">
        <p14:creationId xmlns:p14="http://schemas.microsoft.com/office/powerpoint/2010/main" val="325780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27</a:t>
            </a:fld>
            <a:endParaRPr lang="en-US"/>
          </a:p>
        </p:txBody>
      </p:sp>
    </p:spTree>
    <p:extLst>
      <p:ext uri="{BB962C8B-B14F-4D97-AF65-F5344CB8AC3E}">
        <p14:creationId xmlns:p14="http://schemas.microsoft.com/office/powerpoint/2010/main" val="325780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28</a:t>
            </a:fld>
            <a:endParaRPr lang="en-US"/>
          </a:p>
        </p:txBody>
      </p:sp>
    </p:spTree>
    <p:extLst>
      <p:ext uri="{BB962C8B-B14F-4D97-AF65-F5344CB8AC3E}">
        <p14:creationId xmlns:p14="http://schemas.microsoft.com/office/powerpoint/2010/main" val="307868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Curriculum mapping is essential to curriculum design in maintaining consistency and curricular quality control.  This process comes with its own set of challenges, particularly in light of recent changes in </a:t>
            </a:r>
            <a:r>
              <a:rPr lang="en-US" sz="1200" kern="1200" dirty="0" err="1">
                <a:solidFill>
                  <a:schemeClr val="tx1"/>
                </a:solidFill>
                <a:effectLst/>
                <a:latin typeface="+mn-lt"/>
                <a:ea typeface="+mn-ea"/>
                <a:cs typeface="+mn-cs"/>
              </a:rPr>
              <a:t>accreditory</a:t>
            </a:r>
            <a:r>
              <a:rPr lang="en-US" sz="1200" kern="1200" dirty="0">
                <a:solidFill>
                  <a:schemeClr val="tx1"/>
                </a:solidFill>
                <a:effectLst/>
                <a:latin typeface="+mn-lt"/>
                <a:ea typeface="+mn-ea"/>
                <a:cs typeface="+mn-cs"/>
              </a:rPr>
              <a:t> requirements involving tracking and accountability. </a:t>
            </a:r>
          </a:p>
          <a:p>
            <a:r>
              <a:rPr lang="en-US" sz="1200" kern="1200" dirty="0">
                <a:solidFill>
                  <a:schemeClr val="tx1"/>
                </a:solidFill>
                <a:effectLst/>
                <a:latin typeface="+mn-lt"/>
                <a:ea typeface="+mn-ea"/>
                <a:cs typeface="+mn-cs"/>
              </a:rPr>
              <a:t>This seminar aims to provide an overview of the curricular mapping process, discussing changes, challenges, and opportunities, as well as sharing some of the lessons learned with implementing an efficient and sustainable mapping process</a:t>
            </a:r>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32</a:t>
            </a:fld>
            <a:endParaRPr lang="en-US"/>
          </a:p>
        </p:txBody>
      </p:sp>
    </p:spTree>
    <p:extLst>
      <p:ext uri="{BB962C8B-B14F-4D97-AF65-F5344CB8AC3E}">
        <p14:creationId xmlns:p14="http://schemas.microsoft.com/office/powerpoint/2010/main" val="122122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11</a:t>
            </a:fld>
            <a:endParaRPr lang="en-US"/>
          </a:p>
        </p:txBody>
      </p:sp>
    </p:spTree>
    <p:extLst>
      <p:ext uri="{BB962C8B-B14F-4D97-AF65-F5344CB8AC3E}">
        <p14:creationId xmlns:p14="http://schemas.microsoft.com/office/powerpoint/2010/main" val="168898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12</a:t>
            </a:fld>
            <a:endParaRPr lang="en-US"/>
          </a:p>
        </p:txBody>
      </p:sp>
    </p:spTree>
    <p:extLst>
      <p:ext uri="{BB962C8B-B14F-4D97-AF65-F5344CB8AC3E}">
        <p14:creationId xmlns:p14="http://schemas.microsoft.com/office/powerpoint/2010/main" val="168898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13</a:t>
            </a:fld>
            <a:endParaRPr lang="en-US"/>
          </a:p>
        </p:txBody>
      </p:sp>
    </p:spTree>
    <p:extLst>
      <p:ext uri="{BB962C8B-B14F-4D97-AF65-F5344CB8AC3E}">
        <p14:creationId xmlns:p14="http://schemas.microsoft.com/office/powerpoint/2010/main" val="1688985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14</a:t>
            </a:fld>
            <a:endParaRPr lang="en-US"/>
          </a:p>
        </p:txBody>
      </p:sp>
    </p:spTree>
    <p:extLst>
      <p:ext uri="{BB962C8B-B14F-4D97-AF65-F5344CB8AC3E}">
        <p14:creationId xmlns:p14="http://schemas.microsoft.com/office/powerpoint/2010/main" val="168898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15</a:t>
            </a:fld>
            <a:endParaRPr lang="en-US"/>
          </a:p>
        </p:txBody>
      </p:sp>
    </p:spTree>
    <p:extLst>
      <p:ext uri="{BB962C8B-B14F-4D97-AF65-F5344CB8AC3E}">
        <p14:creationId xmlns:p14="http://schemas.microsoft.com/office/powerpoint/2010/main" val="390990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16</a:t>
            </a:fld>
            <a:endParaRPr lang="en-US"/>
          </a:p>
        </p:txBody>
      </p:sp>
    </p:spTree>
    <p:extLst>
      <p:ext uri="{BB962C8B-B14F-4D97-AF65-F5344CB8AC3E}">
        <p14:creationId xmlns:p14="http://schemas.microsoft.com/office/powerpoint/2010/main" val="390990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17</a:t>
            </a:fld>
            <a:endParaRPr lang="en-US"/>
          </a:p>
        </p:txBody>
      </p:sp>
    </p:spTree>
    <p:extLst>
      <p:ext uri="{BB962C8B-B14F-4D97-AF65-F5344CB8AC3E}">
        <p14:creationId xmlns:p14="http://schemas.microsoft.com/office/powerpoint/2010/main" val="3909907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26834-8D04-4735-A8FD-761780C384FC}" type="slidenum">
              <a:rPr lang="en-US" smtClean="0"/>
              <a:t>18</a:t>
            </a:fld>
            <a:endParaRPr lang="en-US"/>
          </a:p>
        </p:txBody>
      </p:sp>
    </p:spTree>
    <p:extLst>
      <p:ext uri="{BB962C8B-B14F-4D97-AF65-F5344CB8AC3E}">
        <p14:creationId xmlns:p14="http://schemas.microsoft.com/office/powerpoint/2010/main" val="3909907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itle 1"/>
          <p:cNvSpPr txBox="1">
            <a:spLocks/>
          </p:cNvSpPr>
          <p:nvPr userDrawn="1"/>
        </p:nvSpPr>
        <p:spPr>
          <a:xfrm>
            <a:off x="485679" y="501233"/>
            <a:ext cx="9467358" cy="2960693"/>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bg1"/>
                </a:solidFill>
                <a:cs typeface="Gotham HTF Bold"/>
              </a:rPr>
              <a:t>HIGHER </a:t>
            </a:r>
            <a:br>
              <a:rPr lang="en-US" b="1" dirty="0">
                <a:solidFill>
                  <a:schemeClr val="bg1"/>
                </a:solidFill>
                <a:cs typeface="Gotham HTF Bold"/>
              </a:rPr>
            </a:br>
            <a:r>
              <a:rPr lang="en-US" b="1" dirty="0">
                <a:solidFill>
                  <a:schemeClr val="bg1"/>
                </a:solidFill>
                <a:cs typeface="Gotham HTF Bold"/>
              </a:rPr>
              <a:t>EDUCATION </a:t>
            </a:r>
            <a:br>
              <a:rPr lang="en-US" b="1" dirty="0">
                <a:solidFill>
                  <a:schemeClr val="bg1"/>
                </a:solidFill>
                <a:cs typeface="Gotham HTF Bold"/>
              </a:rPr>
            </a:br>
            <a:r>
              <a:rPr lang="en-US" b="1" dirty="0">
                <a:solidFill>
                  <a:schemeClr val="bg1"/>
                </a:solidFill>
                <a:cs typeface="Gotham HTF Bold"/>
              </a:rPr>
              <a:t>STARTS HERE</a:t>
            </a:r>
          </a:p>
        </p:txBody>
      </p:sp>
      <p:pic>
        <p:nvPicPr>
          <p:cNvPr id="12" name="Picture 11" descr="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13" name="Picture 12" descr="TC_Tagline_Horizontal_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49" y="6051821"/>
            <a:ext cx="2393756" cy="720127"/>
          </a:xfrm>
          <a:prstGeom prst="rect">
            <a:avLst/>
          </a:prstGeom>
        </p:spPr>
      </p:pic>
    </p:spTree>
    <p:extLst>
      <p:ext uri="{BB962C8B-B14F-4D97-AF65-F5344CB8AC3E}">
        <p14:creationId xmlns:p14="http://schemas.microsoft.com/office/powerpoint/2010/main" val="115813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98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COVER_university white 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848502"/>
          </a:xfrm>
          <a:prstGeom prst="rect">
            <a:avLst/>
          </a:prstGeom>
        </p:spPr>
      </p:pic>
      <p:sp>
        <p:nvSpPr>
          <p:cNvPr id="2" name="Title 1"/>
          <p:cNvSpPr>
            <a:spLocks noGrp="1"/>
          </p:cNvSpPr>
          <p:nvPr>
            <p:ph type="title"/>
          </p:nvPr>
        </p:nvSpPr>
        <p:spPr/>
        <p:txBody>
          <a:bodyPr anchor="t" anchorCtr="0">
            <a:noAutofit/>
          </a:bodyPr>
          <a:lstStyle>
            <a:lvl1pPr>
              <a:defRPr>
                <a:solidFill>
                  <a:schemeClr val="bg1"/>
                </a:solidFill>
              </a:defRPr>
            </a:lvl1pPr>
          </a:lstStyle>
          <a:p>
            <a:r>
              <a:rPr lang="en-US" dirty="0"/>
              <a:t>Click to edit Master</a:t>
            </a:r>
          </a:p>
        </p:txBody>
      </p:sp>
      <p:sp>
        <p:nvSpPr>
          <p:cNvPr id="3" name="Content Placeholder 2"/>
          <p:cNvSpPr>
            <a:spLocks noGrp="1"/>
          </p:cNvSpPr>
          <p:nvPr>
            <p:ph idx="1"/>
          </p:nvPr>
        </p:nvSpPr>
        <p:spPr>
          <a:xfrm>
            <a:off x="457200" y="1600201"/>
            <a:ext cx="8229600" cy="416483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940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r>
              <a:rPr lang="en-US" dirty="0"/>
              <a:t>Click to edit Master</a:t>
            </a:r>
          </a:p>
        </p:txBody>
      </p:sp>
      <p:sp>
        <p:nvSpPr>
          <p:cNvPr id="3" name="Content Placeholder 2"/>
          <p:cNvSpPr>
            <a:spLocks noGrp="1"/>
          </p:cNvSpPr>
          <p:nvPr>
            <p:ph sz="half" idx="1"/>
          </p:nvPr>
        </p:nvSpPr>
        <p:spPr>
          <a:xfrm>
            <a:off x="457200" y="1600200"/>
            <a:ext cx="4038600" cy="4157133"/>
          </a:xfrm>
        </p:spPr>
        <p:txBody>
          <a:bodyPr/>
          <a:lstStyle>
            <a:lvl1pPr>
              <a:defRPr sz="2800">
                <a:latin typeface="Gotham HTF Bold"/>
                <a:cs typeface="Gotham HTF Bold"/>
              </a:defRPr>
            </a:lvl1pPr>
            <a:lvl2pPr>
              <a:defRPr sz="2400">
                <a:latin typeface="Gotham HTF Bold"/>
                <a:cs typeface="Gotham HTF Bold"/>
              </a:defRPr>
            </a:lvl2pPr>
            <a:lvl3pPr>
              <a:defRPr sz="2000">
                <a:latin typeface="Gotham HTF Bold"/>
                <a:cs typeface="Gotham HTF Bold"/>
              </a:defRPr>
            </a:lvl3pPr>
            <a:lvl4pPr>
              <a:defRPr sz="1800">
                <a:latin typeface="Gotham HTF Bold"/>
                <a:cs typeface="Gotham HTF Bold"/>
              </a:defRPr>
            </a:lvl4pPr>
            <a:lvl5pPr>
              <a:defRPr sz="1800">
                <a:latin typeface="Gotham HTF Bold"/>
                <a:cs typeface="Gotham HTF Bold"/>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1571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959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81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3" name="Picture 2" descr="cover final.jpg"/>
          <p:cNvPicPr>
            <a:picLocks noChangeAspect="1"/>
          </p:cNvPicPr>
          <p:nvPr userDrawn="1"/>
        </p:nvPicPr>
        <p:blipFill rotWithShape="1">
          <a:blip r:embed="rId2">
            <a:extLst>
              <a:ext uri="{28A0092B-C50C-407E-A947-70E740481C1C}">
                <a14:useLocalDpi xmlns:a14="http://schemas.microsoft.com/office/drawing/2010/main" val="0"/>
              </a:ext>
            </a:extLst>
          </a:blip>
          <a:srcRect t="-594" b="594"/>
          <a:stretch/>
        </p:blipFill>
        <p:spPr>
          <a:xfrm>
            <a:off x="0" y="-44132"/>
            <a:ext cx="9144000" cy="5848502"/>
          </a:xfrm>
          <a:prstGeom prst="rect">
            <a:avLst/>
          </a:prstGeom>
        </p:spPr>
      </p:pic>
      <p:sp>
        <p:nvSpPr>
          <p:cNvPr id="4" name="Title 1"/>
          <p:cNvSpPr txBox="1">
            <a:spLocks/>
          </p:cNvSpPr>
          <p:nvPr userDrawn="1"/>
        </p:nvSpPr>
        <p:spPr>
          <a:xfrm>
            <a:off x="485679" y="501233"/>
            <a:ext cx="9467358" cy="2960693"/>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bg1"/>
                </a:solidFill>
                <a:cs typeface="Gotham HTF Bold"/>
              </a:rPr>
              <a:t>TAB</a:t>
            </a:r>
          </a:p>
          <a:p>
            <a:pPr algn="l"/>
            <a:r>
              <a:rPr lang="en-US" b="1" dirty="0">
                <a:solidFill>
                  <a:schemeClr val="bg1"/>
                </a:solidFill>
                <a:cs typeface="Gotham HTF Bold"/>
              </a:rPr>
              <a:t>SECTION</a:t>
            </a:r>
            <a:r>
              <a:rPr lang="en-US" b="1" baseline="0" dirty="0">
                <a:solidFill>
                  <a:schemeClr val="bg1"/>
                </a:solidFill>
                <a:cs typeface="Gotham HTF Bold"/>
              </a:rPr>
              <a:t> BREAK</a:t>
            </a:r>
          </a:p>
          <a:p>
            <a:pPr algn="l"/>
            <a:r>
              <a:rPr lang="en-US" b="1" baseline="0" dirty="0">
                <a:solidFill>
                  <a:schemeClr val="bg1"/>
                </a:solidFill>
                <a:cs typeface="Gotham HTF Bold"/>
              </a:rPr>
              <a:t>HERE</a:t>
            </a:r>
            <a:endParaRPr lang="en-US" b="1" dirty="0">
              <a:solidFill>
                <a:schemeClr val="bg1"/>
              </a:solidFill>
              <a:cs typeface="Gotham HTF Bold"/>
            </a:endParaRPr>
          </a:p>
        </p:txBody>
      </p:sp>
      <p:pic>
        <p:nvPicPr>
          <p:cNvPr id="5" name="Picture 4" descr="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C_Tagline_Horizontal_whit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849" y="6051821"/>
            <a:ext cx="2393756" cy="720127"/>
          </a:xfrm>
          <a:prstGeom prst="rect">
            <a:avLst/>
          </a:prstGeom>
        </p:spPr>
      </p:pic>
    </p:spTree>
    <p:extLst>
      <p:ext uri="{BB962C8B-B14F-4D97-AF65-F5344CB8AC3E}">
        <p14:creationId xmlns:p14="http://schemas.microsoft.com/office/powerpoint/2010/main" val="63071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itle 1"/>
          <p:cNvSpPr txBox="1">
            <a:spLocks/>
          </p:cNvSpPr>
          <p:nvPr userDrawn="1"/>
        </p:nvSpPr>
        <p:spPr>
          <a:xfrm>
            <a:off x="485679" y="501233"/>
            <a:ext cx="9467358" cy="2960693"/>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bg1"/>
                </a:solidFill>
                <a:cs typeface="Gotham HTF Bold"/>
              </a:rPr>
              <a:t>HIGHER </a:t>
            </a:r>
            <a:br>
              <a:rPr lang="en-US" b="1" dirty="0">
                <a:solidFill>
                  <a:schemeClr val="bg1"/>
                </a:solidFill>
                <a:cs typeface="Gotham HTF Bold"/>
              </a:rPr>
            </a:br>
            <a:r>
              <a:rPr lang="en-US" b="1" dirty="0">
                <a:solidFill>
                  <a:schemeClr val="bg1"/>
                </a:solidFill>
                <a:cs typeface="Gotham HTF Bold"/>
              </a:rPr>
              <a:t>EDUCATION </a:t>
            </a:r>
            <a:br>
              <a:rPr lang="en-US" b="1" dirty="0">
                <a:solidFill>
                  <a:schemeClr val="bg1"/>
                </a:solidFill>
                <a:cs typeface="Gotham HTF Bold"/>
              </a:rPr>
            </a:br>
            <a:r>
              <a:rPr lang="en-US" b="1" dirty="0">
                <a:solidFill>
                  <a:schemeClr val="bg1"/>
                </a:solidFill>
                <a:cs typeface="Gotham HTF Bold"/>
              </a:rPr>
              <a:t>STARTS HERE</a:t>
            </a:r>
          </a:p>
        </p:txBody>
      </p:sp>
    </p:spTree>
    <p:extLst>
      <p:ext uri="{BB962C8B-B14F-4D97-AF65-F5344CB8AC3E}">
        <p14:creationId xmlns:p14="http://schemas.microsoft.com/office/powerpoint/2010/main" val="305543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7165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2323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29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135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21357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75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ba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4" name="Picture 3" descr="TC TCUS_Serif_Tagline_Horizontal 2 line_black_with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2066721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4" r:id="rId5"/>
  </p:sldLayoutIdLst>
  <p:txStyles>
    <p:titleStyle>
      <a:lvl1pPr algn="l" defTabSz="457200" rtl="0" eaLnBrk="1" latinLnBrk="0" hangingPunct="1">
        <a:spcBef>
          <a:spcPct val="0"/>
        </a:spcBef>
        <a:buNone/>
        <a:defRPr sz="4400" b="1" i="0" kern="1300" spc="100">
          <a:solidFill>
            <a:srgbClr val="141C99"/>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b="1" i="0" kern="1700">
          <a:solidFill>
            <a:schemeClr val="tx1"/>
          </a:solidFill>
          <a:latin typeface="+mn-lt"/>
          <a:ea typeface="+mn-ea"/>
          <a:cs typeface="Gotham HTF Bold"/>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Gotham HTF Bold"/>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Gotham HTF Bold"/>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Gotham HTF Bold"/>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Gotham HTF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5964297"/>
          </a:xfrm>
          <a:prstGeom prst="rect">
            <a:avLst/>
          </a:prstGeom>
          <a:gradFill flip="none" rotWithShape="1">
            <a:gsLst>
              <a:gs pos="18000">
                <a:srgbClr val="0E1478"/>
              </a:gs>
              <a:gs pos="100000">
                <a:srgbClr val="3FA9DC"/>
              </a:gs>
            </a:gsLst>
            <a:lin ang="27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55BA0-E232-AE4C-A4AC-E0752EA7F510}" type="datetimeFigureOut">
              <a:rPr lang="en-US" smtClean="0"/>
              <a:t>11/21/19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E3DBA-9EDB-F446-BD69-954B179B0F34}" type="slidenum">
              <a:rPr lang="en-US" smtClean="0"/>
              <a:t>‹#›</a:t>
            </a:fld>
            <a:endParaRPr lang="en-US"/>
          </a:p>
        </p:txBody>
      </p:sp>
      <p:pic>
        <p:nvPicPr>
          <p:cNvPr id="7" name="Picture 6" descr="ba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8" name="Picture 7" descr="TC_Tagline_Horizontal_white.ai"/>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849" y="6051821"/>
            <a:ext cx="2393756" cy="720127"/>
          </a:xfrm>
          <a:prstGeom prst="rect">
            <a:avLst/>
          </a:prstGeom>
        </p:spPr>
      </p:pic>
      <p:sp>
        <p:nvSpPr>
          <p:cNvPr id="11"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SIMPLER OPTION OF SLIDES</a:t>
            </a:r>
          </a:p>
        </p:txBody>
      </p:sp>
      <p:sp>
        <p:nvSpPr>
          <p:cNvPr id="12" name="Text Placeholder 2"/>
          <p:cNvSpPr>
            <a:spLocks noGrp="1"/>
          </p:cNvSpPr>
          <p:nvPr>
            <p:ph type="body" idx="1"/>
          </p:nvPr>
        </p:nvSpPr>
        <p:spPr>
          <a:xfrm>
            <a:off x="457200" y="1600201"/>
            <a:ext cx="8229600" cy="42041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6600387"/>
      </p:ext>
    </p:extLst>
  </p:cSld>
  <p:clrMap bg1="lt1" tx1="dk1" bg2="lt2" tx2="dk2" accent1="accent1" accent2="accent2" accent3="accent3" accent4="accent4" accent5="accent5" accent6="accent6" hlink="hlink" folHlink="folHlink"/>
  <p:sldLayoutIdLst>
    <p:sldLayoutId id="2147483664" r:id="rId1"/>
    <p:sldLayoutId id="2147483657" r:id="rId2"/>
    <p:sldLayoutId id="2147483658" r:id="rId3"/>
    <p:sldLayoutId id="2147483660" r:id="rId4"/>
    <p:sldLayoutId id="2147483663" r:id="rId5"/>
  </p:sldLayoutIdLst>
  <p:txStyles>
    <p:titleStyle>
      <a:lvl1pPr algn="l" defTabSz="457200" rtl="0" eaLnBrk="1" latinLnBrk="0" hangingPunct="1">
        <a:spcBef>
          <a:spcPct val="0"/>
        </a:spcBef>
        <a:buNone/>
        <a:defRPr sz="4400" b="1" i="0" kern="1200" spc="1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i="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94" b="594"/>
          <a:stretch/>
        </p:blipFill>
        <p:spPr>
          <a:xfrm>
            <a:off x="0" y="-57247"/>
            <a:ext cx="9144000" cy="5848502"/>
          </a:xfrm>
          <a:prstGeom prst="rect">
            <a:avLst/>
          </a:prstGeom>
        </p:spPr>
      </p:pic>
      <p:sp>
        <p:nvSpPr>
          <p:cNvPr id="3" name="Title 1" hidden="1"/>
          <p:cNvSpPr txBox="1">
            <a:spLocks/>
          </p:cNvSpPr>
          <p:nvPr/>
        </p:nvSpPr>
        <p:spPr>
          <a:xfrm>
            <a:off x="485678" y="501234"/>
            <a:ext cx="8330775" cy="2201024"/>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cs typeface="Gotham HTF Bold"/>
              </a:rPr>
              <a:t>Curriculum Mapping Webinar: New Challenges and Opportunities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2061"/>
            <a:ext cx="9144000" cy="915939"/>
          </a:xfrm>
          <a:prstGeom prst="rect">
            <a:avLst/>
          </a:prstGeom>
        </p:spPr>
      </p:pic>
      <p:pic>
        <p:nvPicPr>
          <p:cNvPr id="5" name="Picture 4" descr="Touro College &amp; University System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
        <p:nvSpPr>
          <p:cNvPr id="7" name="Title 6">
            <a:extLst>
              <a:ext uri="{FF2B5EF4-FFF2-40B4-BE49-F238E27FC236}">
                <a16:creationId xmlns:a16="http://schemas.microsoft.com/office/drawing/2014/main" id="{AAFA28E7-62C8-694A-81CD-452BEBE949DB}"/>
              </a:ext>
            </a:extLst>
          </p:cNvPr>
          <p:cNvSpPr>
            <a:spLocks noGrp="1"/>
          </p:cNvSpPr>
          <p:nvPr>
            <p:ph type="title"/>
          </p:nvPr>
        </p:nvSpPr>
        <p:spPr/>
        <p:txBody>
          <a:bodyPr/>
          <a:lstStyle/>
          <a:p>
            <a:r>
              <a:rPr lang="en-US" dirty="0"/>
              <a:t>Curriculum Mapping Webinar</a:t>
            </a:r>
          </a:p>
        </p:txBody>
      </p:sp>
      <p:sp>
        <p:nvSpPr>
          <p:cNvPr id="6" name="Rectangle 5"/>
          <p:cNvSpPr/>
          <p:nvPr/>
        </p:nvSpPr>
        <p:spPr>
          <a:xfrm>
            <a:off x="485678" y="2547290"/>
            <a:ext cx="8330775" cy="3243965"/>
          </a:xfrm>
          <a:prstGeom prst="rect">
            <a:avLst/>
          </a:prstGeom>
        </p:spPr>
        <p:txBody>
          <a:bodyPr wrap="square">
            <a:spAutoFit/>
          </a:bodyPr>
          <a:lstStyle/>
          <a:p>
            <a:pPr lvl="0" defTabSz="914400">
              <a:spcBef>
                <a:spcPct val="20000"/>
              </a:spcBef>
            </a:pPr>
            <a:r>
              <a:rPr lang="en-US" sz="1600" dirty="0">
                <a:solidFill>
                  <a:srgbClr val="FFFF00"/>
                </a:solidFill>
                <a:latin typeface="Calibri"/>
              </a:rPr>
              <a:t>Batoul Senhaji-Tomza, Pharm.D, MPH</a:t>
            </a:r>
          </a:p>
          <a:p>
            <a:pPr lvl="0" defTabSz="914400">
              <a:spcBef>
                <a:spcPct val="20000"/>
              </a:spcBef>
            </a:pPr>
            <a:r>
              <a:rPr lang="en-US" sz="1600" dirty="0">
                <a:solidFill>
                  <a:srgbClr val="FFFF00"/>
                </a:solidFill>
                <a:latin typeface="Calibri"/>
              </a:rPr>
              <a:t>Assistant Dean, Curriculum &amp; Associate Professor, </a:t>
            </a:r>
          </a:p>
          <a:p>
            <a:pPr lvl="0" defTabSz="914400">
              <a:spcBef>
                <a:spcPct val="20000"/>
              </a:spcBef>
            </a:pPr>
            <a:r>
              <a:rPr lang="en-US" sz="1600" dirty="0">
                <a:solidFill>
                  <a:srgbClr val="FFFF00"/>
                </a:solidFill>
                <a:latin typeface="Calibri"/>
              </a:rPr>
              <a:t>Touro College of Pharmacy</a:t>
            </a:r>
          </a:p>
          <a:p>
            <a:pPr lvl="8" defTabSz="914400">
              <a:spcBef>
                <a:spcPct val="20000"/>
              </a:spcBef>
            </a:pPr>
            <a:r>
              <a:rPr lang="en-US" sz="1600" dirty="0">
                <a:solidFill>
                  <a:srgbClr val="FFFF00"/>
                </a:solidFill>
                <a:latin typeface="Calibri"/>
              </a:rPr>
              <a:t>Keith Yoshizuka</a:t>
            </a:r>
          </a:p>
          <a:p>
            <a:pPr lvl="8" defTabSz="914400">
              <a:spcBef>
                <a:spcPct val="20000"/>
              </a:spcBef>
            </a:pPr>
            <a:r>
              <a:rPr lang="en-US" sz="1600" dirty="0" err="1">
                <a:solidFill>
                  <a:srgbClr val="FFFF00"/>
                </a:solidFill>
                <a:latin typeface="Calibri"/>
              </a:rPr>
              <a:t>PharmD</a:t>
            </a:r>
            <a:r>
              <a:rPr lang="en-US" sz="1600" dirty="0">
                <a:solidFill>
                  <a:srgbClr val="FFFF00"/>
                </a:solidFill>
                <a:latin typeface="Calibri"/>
              </a:rPr>
              <a:t>, MBA, JD, FCSHP</a:t>
            </a:r>
          </a:p>
          <a:p>
            <a:pPr lvl="8" defTabSz="914400">
              <a:spcBef>
                <a:spcPct val="20000"/>
              </a:spcBef>
            </a:pPr>
            <a:r>
              <a:rPr lang="en-US" sz="1600" dirty="0">
                <a:solidFill>
                  <a:srgbClr val="FFFF00"/>
                </a:solidFill>
                <a:latin typeface="Calibri"/>
              </a:rPr>
              <a:t>Asst. Dean for Administration</a:t>
            </a:r>
          </a:p>
          <a:p>
            <a:pPr lvl="8" defTabSz="914400">
              <a:spcBef>
                <a:spcPct val="20000"/>
              </a:spcBef>
            </a:pPr>
            <a:r>
              <a:rPr lang="en-US" sz="1600" dirty="0">
                <a:solidFill>
                  <a:srgbClr val="FFFF00"/>
                </a:solidFill>
                <a:latin typeface="Calibri"/>
              </a:rPr>
              <a:t>Chair, Social, Behavioral, and Administrative Sciences Touro University California - College of Pharmacy</a:t>
            </a:r>
          </a:p>
          <a:p>
            <a:pPr lvl="0" algn="ctr" defTabSz="914400">
              <a:spcBef>
                <a:spcPct val="20000"/>
              </a:spcBef>
            </a:pPr>
            <a:endParaRPr lang="en-US" sz="1600" dirty="0">
              <a:solidFill>
                <a:prstClr val="black">
                  <a:tint val="75000"/>
                </a:prstClr>
              </a:solidFill>
              <a:latin typeface="Calibri"/>
            </a:endParaRPr>
          </a:p>
          <a:p>
            <a:pPr lvl="0" algn="ctr" defTabSz="914400">
              <a:spcBef>
                <a:spcPct val="20000"/>
              </a:spcBef>
            </a:pPr>
            <a:r>
              <a:rPr lang="en-US" sz="1600" dirty="0">
                <a:solidFill>
                  <a:srgbClr val="070B46"/>
                </a:solidFill>
                <a:latin typeface="Calibri"/>
              </a:rPr>
              <a:t>Touro College &amp; University System Assessment Webinar</a:t>
            </a:r>
          </a:p>
          <a:p>
            <a:pPr lvl="0" algn="ctr" defTabSz="914400">
              <a:spcBef>
                <a:spcPct val="20000"/>
              </a:spcBef>
            </a:pPr>
            <a:r>
              <a:rPr lang="en-US" sz="1600" dirty="0">
                <a:solidFill>
                  <a:srgbClr val="070B46"/>
                </a:solidFill>
                <a:latin typeface="Calibri"/>
              </a:rPr>
              <a:t>November 5</a:t>
            </a:r>
            <a:r>
              <a:rPr lang="en-US" sz="1600" baseline="30000" dirty="0">
                <a:solidFill>
                  <a:srgbClr val="070B46"/>
                </a:solidFill>
                <a:latin typeface="Calibri"/>
              </a:rPr>
              <a:t>th</a:t>
            </a:r>
            <a:r>
              <a:rPr lang="en-US" sz="1600" dirty="0">
                <a:solidFill>
                  <a:srgbClr val="070B46"/>
                </a:solidFill>
                <a:latin typeface="Calibri"/>
              </a:rPr>
              <a:t>, 2019</a:t>
            </a:r>
          </a:p>
        </p:txBody>
      </p:sp>
      <p:sp>
        <p:nvSpPr>
          <p:cNvPr id="8" name="Content Placeholder 7" hidden="1">
            <a:extLst>
              <a:ext uri="{FF2B5EF4-FFF2-40B4-BE49-F238E27FC236}">
                <a16:creationId xmlns:a16="http://schemas.microsoft.com/office/drawing/2014/main" id="{4CD45C57-7608-1E4B-ABB3-837D50E0403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71346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E1478"/>
                </a:solidFill>
              </a:rPr>
              <a:t>Curriculum Mapping Purpose/Uses</a:t>
            </a:r>
          </a:p>
        </p:txBody>
      </p:sp>
      <p:sp>
        <p:nvSpPr>
          <p:cNvPr id="3" name="Content Placeholder 2"/>
          <p:cNvSpPr>
            <a:spLocks noGrp="1"/>
          </p:cNvSpPr>
          <p:nvPr>
            <p:ph idx="1"/>
          </p:nvPr>
        </p:nvSpPr>
        <p:spPr>
          <a:xfrm>
            <a:off x="457199" y="1412039"/>
            <a:ext cx="8338457" cy="4575895"/>
          </a:xfrm>
        </p:spPr>
        <p:txBody>
          <a:bodyPr>
            <a:normAutofit fontScale="25000" lnSpcReduction="20000"/>
          </a:bodyPr>
          <a:lstStyle/>
          <a:p>
            <a:r>
              <a:rPr lang="en-US" dirty="0"/>
              <a:t>Curricular Mapping:  New Challenges/New Opportunities</a:t>
            </a:r>
            <a:endParaRPr lang="en-US" sz="2800" dirty="0"/>
          </a:p>
          <a:p>
            <a:r>
              <a:rPr lang="en-US" dirty="0"/>
              <a:t>Outline</a:t>
            </a:r>
            <a:endParaRPr lang="en-US" sz="12800" dirty="0"/>
          </a:p>
          <a:p>
            <a:pPr lvl="0"/>
            <a:r>
              <a:rPr lang="en-US" sz="12800" b="0" dirty="0">
                <a:solidFill>
                  <a:schemeClr val="tx1"/>
                </a:solidFill>
              </a:rPr>
              <a:t>This is a dynamic process </a:t>
            </a:r>
          </a:p>
          <a:p>
            <a:pPr lvl="0"/>
            <a:r>
              <a:rPr lang="en-US" sz="12800" b="0" dirty="0">
                <a:solidFill>
                  <a:schemeClr val="tx1"/>
                </a:solidFill>
              </a:rPr>
              <a:t>Curricular mapping captures state of the curriculum </a:t>
            </a:r>
          </a:p>
          <a:p>
            <a:pPr lvl="1"/>
            <a:r>
              <a:rPr lang="en-US" sz="12400" dirty="0">
                <a:solidFill>
                  <a:schemeClr val="tx1"/>
                </a:solidFill>
              </a:rPr>
              <a:t>Tracks alignment of program Learning Outcome objectives and goals</a:t>
            </a:r>
          </a:p>
          <a:p>
            <a:pPr lvl="1"/>
            <a:r>
              <a:rPr lang="en-US" sz="12400" b="0" dirty="0">
                <a:solidFill>
                  <a:schemeClr val="tx1"/>
                </a:solidFill>
              </a:rPr>
              <a:t>Tracks alignment with course objectives</a:t>
            </a:r>
          </a:p>
          <a:p>
            <a:pPr lvl="1"/>
            <a:r>
              <a:rPr lang="en-US" sz="12400" dirty="0">
                <a:solidFill>
                  <a:schemeClr val="tx1"/>
                </a:solidFill>
              </a:rPr>
              <a:t>Shows spatial relationships of a curriculum and facilitates in developing and integrating elements of the curriculum</a:t>
            </a:r>
          </a:p>
          <a:p>
            <a:r>
              <a:rPr lang="en-US" sz="12800" dirty="0"/>
              <a:t>Challenges/New Opportunities</a:t>
            </a:r>
          </a:p>
          <a:p>
            <a:r>
              <a:rPr lang="en-US" sz="12800" dirty="0"/>
              <a:t>Outline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420501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solidFill>
                  <a:srgbClr val="0E1478"/>
                </a:solidFill>
              </a:rPr>
              <a:t>Curriculum Mapping Purpose/Uses</a:t>
            </a:r>
          </a:p>
        </p:txBody>
      </p:sp>
      <p:sp>
        <p:nvSpPr>
          <p:cNvPr id="3" name="Content Placeholder 2"/>
          <p:cNvSpPr>
            <a:spLocks noGrp="1"/>
          </p:cNvSpPr>
          <p:nvPr>
            <p:ph idx="1"/>
          </p:nvPr>
        </p:nvSpPr>
        <p:spPr>
          <a:xfrm>
            <a:off x="457199" y="1059969"/>
            <a:ext cx="8338457" cy="4575895"/>
          </a:xfrm>
        </p:spPr>
        <p:txBody>
          <a:bodyPr>
            <a:normAutofit fontScale="25000" lnSpcReduction="20000"/>
          </a:bodyPr>
          <a:lstStyle/>
          <a:p>
            <a:r>
              <a:rPr lang="en-US" dirty="0"/>
              <a:t>Curricular Mapping:  New Challenges/New Opportunities</a:t>
            </a:r>
            <a:endParaRPr lang="en-US" sz="2800" dirty="0"/>
          </a:p>
          <a:p>
            <a:r>
              <a:rPr lang="en-US" dirty="0"/>
              <a:t>Outline</a:t>
            </a:r>
            <a:endParaRPr lang="en-US" sz="12800" dirty="0"/>
          </a:p>
          <a:p>
            <a:pPr lvl="0"/>
            <a:r>
              <a:rPr lang="en-US" sz="15200" b="0" dirty="0">
                <a:solidFill>
                  <a:schemeClr val="tx1"/>
                </a:solidFill>
              </a:rPr>
              <a:t>It is a guide for curriculum committees </a:t>
            </a:r>
          </a:p>
          <a:p>
            <a:pPr lvl="1"/>
            <a:r>
              <a:rPr lang="en-US" sz="15200" dirty="0">
                <a:solidFill>
                  <a:schemeClr val="tx1"/>
                </a:solidFill>
              </a:rPr>
              <a:t>To t</a:t>
            </a:r>
            <a:r>
              <a:rPr lang="en-US" sz="15200" b="0" dirty="0">
                <a:solidFill>
                  <a:schemeClr val="tx1"/>
                </a:solidFill>
              </a:rPr>
              <a:t>rack gaps; </a:t>
            </a:r>
          </a:p>
          <a:p>
            <a:pPr lvl="1"/>
            <a:r>
              <a:rPr lang="en-US" sz="15200" dirty="0">
                <a:solidFill>
                  <a:schemeClr val="tx1"/>
                </a:solidFill>
              </a:rPr>
              <a:t>To eliminate</a:t>
            </a:r>
            <a:r>
              <a:rPr lang="en-US" sz="15200" b="0" dirty="0">
                <a:solidFill>
                  <a:schemeClr val="tx1"/>
                </a:solidFill>
              </a:rPr>
              <a:t> unnecessary redundancies and duplications, unless reinforcement is warranted</a:t>
            </a:r>
          </a:p>
          <a:p>
            <a:r>
              <a:rPr lang="en-US" sz="15200" b="0" dirty="0">
                <a:solidFill>
                  <a:schemeClr val="tx1"/>
                </a:solidFill>
              </a:rPr>
              <a:t>It can be used as a guide on instructional design and assessment</a:t>
            </a:r>
          </a:p>
          <a:p>
            <a:r>
              <a:rPr lang="en-US" sz="12800" dirty="0"/>
              <a:t>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180940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solidFill>
                  <a:srgbClr val="0E1478"/>
                </a:solidFill>
              </a:rPr>
              <a:t>Curriculum Mapping Purpose/Uses</a:t>
            </a:r>
          </a:p>
        </p:txBody>
      </p:sp>
      <p:sp>
        <p:nvSpPr>
          <p:cNvPr id="3" name="Content Placeholder 2"/>
          <p:cNvSpPr>
            <a:spLocks noGrp="1"/>
          </p:cNvSpPr>
          <p:nvPr>
            <p:ph idx="1"/>
          </p:nvPr>
        </p:nvSpPr>
        <p:spPr>
          <a:xfrm>
            <a:off x="457199" y="1059969"/>
            <a:ext cx="8338457" cy="4575895"/>
          </a:xfrm>
        </p:spPr>
        <p:txBody>
          <a:bodyPr>
            <a:normAutofit fontScale="25000" lnSpcReduction="20000"/>
          </a:bodyPr>
          <a:lstStyle/>
          <a:p>
            <a:r>
              <a:rPr lang="en-US" dirty="0"/>
              <a:t>Curricular Mapping:  New Challenges/New Opportunities</a:t>
            </a:r>
            <a:endParaRPr lang="en-US" sz="2800" dirty="0"/>
          </a:p>
          <a:p>
            <a:r>
              <a:rPr lang="en-US" dirty="0"/>
              <a:t>Outline</a:t>
            </a:r>
            <a:endParaRPr lang="en-US" sz="12800" dirty="0"/>
          </a:p>
          <a:p>
            <a:r>
              <a:rPr lang="en-US" sz="15200" b="0" dirty="0">
                <a:solidFill>
                  <a:schemeClr val="tx1"/>
                </a:solidFill>
              </a:rPr>
              <a:t>It opens up opportunity for dialogue between departments</a:t>
            </a:r>
          </a:p>
          <a:p>
            <a:r>
              <a:rPr lang="en-US" sz="15200" b="0" dirty="0">
                <a:solidFill>
                  <a:schemeClr val="tx1"/>
                </a:solidFill>
              </a:rPr>
              <a:t>Documents that accreditation standards are being met</a:t>
            </a:r>
          </a:p>
          <a:p>
            <a:pPr>
              <a:buFont typeface="Arial" panose="020B0604020202020204" pitchFamily="34" charset="0"/>
              <a:buChar char="•"/>
            </a:pPr>
            <a:r>
              <a:rPr lang="en-US" sz="15200" b="0" dirty="0">
                <a:solidFill>
                  <a:schemeClr val="tx1"/>
                </a:solidFill>
              </a:rPr>
              <a:t>Ultimately serves as a tool to develop, review, improve and refine curricula while supporting curricular transparency</a:t>
            </a:r>
          </a:p>
          <a:p>
            <a:pPr lvl="2">
              <a:buFont typeface="Arial" panose="020B0604020202020204" pitchFamily="34" charset="0"/>
              <a:buChar char="•"/>
            </a:pPr>
            <a:r>
              <a:rPr lang="en-US" sz="12800" dirty="0"/>
              <a:t>Mastery</a:t>
            </a:r>
          </a:p>
          <a:p>
            <a:r>
              <a:rPr lang="en-US" sz="12800" dirty="0"/>
              <a:t>:  New Challenges/New Opportunities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19537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solidFill>
                  <a:srgbClr val="0E1478"/>
                </a:solidFill>
              </a:rPr>
              <a:t>Curriculum Mapping Benefits</a:t>
            </a:r>
          </a:p>
        </p:txBody>
      </p:sp>
      <p:sp>
        <p:nvSpPr>
          <p:cNvPr id="3" name="Content Placeholder 2"/>
          <p:cNvSpPr>
            <a:spLocks noGrp="1"/>
          </p:cNvSpPr>
          <p:nvPr>
            <p:ph idx="1"/>
          </p:nvPr>
        </p:nvSpPr>
        <p:spPr>
          <a:xfrm>
            <a:off x="457199" y="1059969"/>
            <a:ext cx="8338457" cy="4575895"/>
          </a:xfrm>
        </p:spPr>
        <p:txBody>
          <a:bodyPr>
            <a:normAutofit fontScale="25000" lnSpcReduction="20000"/>
          </a:bodyPr>
          <a:lstStyle/>
          <a:p>
            <a:r>
              <a:rPr lang="en-US" dirty="0"/>
              <a:t>Curricular Mapping:  New Challenges/New Opportunities</a:t>
            </a:r>
            <a:endParaRPr lang="en-US" sz="2800" dirty="0"/>
          </a:p>
          <a:p>
            <a:r>
              <a:rPr lang="en-US" dirty="0"/>
              <a:t>Outline</a:t>
            </a:r>
            <a:endParaRPr lang="en-US" sz="12800" dirty="0"/>
          </a:p>
          <a:p>
            <a:pPr lvl="0"/>
            <a:r>
              <a:rPr lang="en-US" sz="16000" b="0" dirty="0">
                <a:solidFill>
                  <a:schemeClr val="tx1"/>
                </a:solidFill>
              </a:rPr>
              <a:t>Documents student learning process</a:t>
            </a:r>
          </a:p>
          <a:p>
            <a:pPr lvl="1"/>
            <a:r>
              <a:rPr lang="en-US" sz="16000" dirty="0">
                <a:solidFill>
                  <a:schemeClr val="tx1"/>
                </a:solidFill>
              </a:rPr>
              <a:t>What is taught, where and when</a:t>
            </a:r>
          </a:p>
          <a:p>
            <a:r>
              <a:rPr lang="en-US" sz="16000" b="0" dirty="0">
                <a:solidFill>
                  <a:schemeClr val="tx1"/>
                </a:solidFill>
              </a:rPr>
              <a:t>Ensures alignment with learning outcomes</a:t>
            </a:r>
          </a:p>
          <a:p>
            <a:r>
              <a:rPr lang="en-US" sz="16000" b="0" dirty="0">
                <a:solidFill>
                  <a:schemeClr val="tx1"/>
                </a:solidFill>
              </a:rPr>
              <a:t>Identifies gaps and redundancies</a:t>
            </a:r>
          </a:p>
          <a:p>
            <a:r>
              <a:rPr lang="en-US" sz="16000" b="0" dirty="0">
                <a:solidFill>
                  <a:schemeClr val="tx1"/>
                </a:solidFill>
              </a:rPr>
              <a:t>Facilitates faculty communication</a:t>
            </a:r>
          </a:p>
          <a:p>
            <a:r>
              <a:rPr lang="en-US" sz="12800" dirty="0"/>
              <a:t>:  New Challenges/New Opportunities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413282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solidFill>
                  <a:srgbClr val="0E1478"/>
                </a:solidFill>
              </a:rPr>
              <a:t>Curriculum Mapping Benefits</a:t>
            </a:r>
          </a:p>
        </p:txBody>
      </p:sp>
      <p:sp>
        <p:nvSpPr>
          <p:cNvPr id="3" name="Content Placeholder 2"/>
          <p:cNvSpPr>
            <a:spLocks noGrp="1"/>
          </p:cNvSpPr>
          <p:nvPr>
            <p:ph idx="1"/>
          </p:nvPr>
        </p:nvSpPr>
        <p:spPr>
          <a:xfrm>
            <a:off x="457199" y="1059969"/>
            <a:ext cx="8338457" cy="4575895"/>
          </a:xfrm>
        </p:spPr>
        <p:txBody>
          <a:bodyPr>
            <a:normAutofit fontScale="25000" lnSpcReduction="20000"/>
          </a:bodyPr>
          <a:lstStyle/>
          <a:p>
            <a:r>
              <a:rPr lang="en-US" dirty="0"/>
              <a:t>Curricular Mapping:  New Challenges/New Opportunities</a:t>
            </a:r>
            <a:endParaRPr lang="en-US" sz="2800" dirty="0"/>
          </a:p>
          <a:p>
            <a:r>
              <a:rPr lang="en-US" dirty="0"/>
              <a:t>Outline</a:t>
            </a:r>
            <a:endParaRPr lang="en-US" sz="12800" dirty="0"/>
          </a:p>
          <a:p>
            <a:r>
              <a:rPr lang="en-US" sz="16000" b="0" dirty="0">
                <a:solidFill>
                  <a:schemeClr val="tx1"/>
                </a:solidFill>
              </a:rPr>
              <a:t>Helps design curricular assessment plan</a:t>
            </a:r>
          </a:p>
          <a:p>
            <a:r>
              <a:rPr lang="en-US" sz="16000" b="0" dirty="0">
                <a:solidFill>
                  <a:schemeClr val="tx1"/>
                </a:solidFill>
              </a:rPr>
              <a:t>Promotes creativity and collaboration</a:t>
            </a:r>
          </a:p>
          <a:p>
            <a:r>
              <a:rPr lang="en-US" sz="16000" b="0" dirty="0">
                <a:solidFill>
                  <a:schemeClr val="tx1"/>
                </a:solidFill>
              </a:rPr>
              <a:t>Creates a visual compendium of skills and content covered in each course and throughout the curriculum</a:t>
            </a:r>
          </a:p>
          <a:p>
            <a:pPr lvl="2"/>
            <a:r>
              <a:rPr lang="en-US" sz="12800" dirty="0"/>
              <a:t>Mastery</a:t>
            </a:r>
          </a:p>
          <a:p>
            <a:r>
              <a:rPr lang="en-US" sz="12800" dirty="0"/>
              <a:t>:  New Challenges/New Opportunities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41291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E1478"/>
                </a:solidFill>
              </a:rPr>
              <a:t>Curriculum Mapping Suggested Process</a:t>
            </a:r>
          </a:p>
        </p:txBody>
      </p:sp>
      <p:sp>
        <p:nvSpPr>
          <p:cNvPr id="3" name="Content Placeholder 2"/>
          <p:cNvSpPr>
            <a:spLocks noGrp="1"/>
          </p:cNvSpPr>
          <p:nvPr>
            <p:ph idx="1"/>
          </p:nvPr>
        </p:nvSpPr>
        <p:spPr>
          <a:xfrm>
            <a:off x="457200" y="1450295"/>
            <a:ext cx="8338457" cy="4232393"/>
          </a:xfrm>
        </p:spPr>
        <p:txBody>
          <a:bodyPr>
            <a:normAutofit fontScale="25000" lnSpcReduction="20000"/>
          </a:bodyPr>
          <a:lstStyle/>
          <a:p>
            <a:r>
              <a:rPr lang="en-US" dirty="0"/>
              <a:t>Curricular Mapping:  New Challenges/New Opportunities</a:t>
            </a:r>
            <a:endParaRPr lang="en-US" sz="2800" dirty="0"/>
          </a:p>
          <a:p>
            <a:pPr marL="0" indent="0">
              <a:buNone/>
            </a:pPr>
            <a:r>
              <a:rPr lang="en-US" sz="15200" b="0" dirty="0">
                <a:solidFill>
                  <a:schemeClr val="tx1"/>
                </a:solidFill>
              </a:rPr>
              <a:t>1. Clearly define program goals and objectives</a:t>
            </a:r>
          </a:p>
          <a:p>
            <a:pPr marL="0" indent="0">
              <a:buNone/>
            </a:pPr>
            <a:r>
              <a:rPr lang="en-US" sz="15200" b="0" dirty="0">
                <a:solidFill>
                  <a:schemeClr val="tx1"/>
                </a:solidFill>
              </a:rPr>
              <a:t>2. Perform a review of any curricular requirements/standards to identify the elements</a:t>
            </a:r>
          </a:p>
          <a:p>
            <a:pPr marL="0" indent="0">
              <a:buNone/>
            </a:pPr>
            <a:r>
              <a:rPr lang="en-US" sz="15200" b="0" dirty="0">
                <a:solidFill>
                  <a:schemeClr val="tx1"/>
                </a:solidFill>
              </a:rPr>
              <a:t>3. Present identified elements to department chairs, then to the faculty to identify where these topics are covered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189130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E1478"/>
                </a:solidFill>
              </a:rPr>
              <a:t>Curriculum Mapping Suggested Process</a:t>
            </a:r>
          </a:p>
        </p:txBody>
      </p:sp>
      <p:sp>
        <p:nvSpPr>
          <p:cNvPr id="3" name="Content Placeholder 2"/>
          <p:cNvSpPr>
            <a:spLocks noGrp="1"/>
          </p:cNvSpPr>
          <p:nvPr>
            <p:ph idx="1"/>
          </p:nvPr>
        </p:nvSpPr>
        <p:spPr>
          <a:xfrm>
            <a:off x="457200" y="1450295"/>
            <a:ext cx="8338457" cy="4232393"/>
          </a:xfrm>
        </p:spPr>
        <p:txBody>
          <a:bodyPr>
            <a:normAutofit fontScale="40000" lnSpcReduction="20000"/>
          </a:bodyPr>
          <a:lstStyle/>
          <a:p>
            <a:r>
              <a:rPr lang="en-US" dirty="0"/>
              <a:t>Curricular Mapping:  New Challenges/New Opportunities</a:t>
            </a:r>
            <a:endParaRPr lang="en-US" sz="2800" dirty="0"/>
          </a:p>
          <a:p>
            <a:pPr marL="0" indent="0">
              <a:buNone/>
            </a:pPr>
            <a:r>
              <a:rPr lang="en-US" sz="11200" b="0" dirty="0">
                <a:solidFill>
                  <a:schemeClr val="tx1"/>
                </a:solidFill>
              </a:rPr>
              <a:t>4. </a:t>
            </a:r>
            <a:r>
              <a:rPr lang="en-US" sz="10800" b="0" dirty="0">
                <a:solidFill>
                  <a:schemeClr val="tx1"/>
                </a:solidFill>
              </a:rPr>
              <a:t>Identify level of coverage</a:t>
            </a:r>
          </a:p>
          <a:p>
            <a:pPr marL="1543050" lvl="2" indent="-1143000">
              <a:buFont typeface="Wingdings" panose="05000000000000000000" pitchFamily="2" charset="2"/>
              <a:buChar char="ü"/>
            </a:pPr>
            <a:r>
              <a:rPr lang="en-US" sz="10800" b="0" dirty="0">
                <a:solidFill>
                  <a:schemeClr val="tx1"/>
                </a:solidFill>
              </a:rPr>
              <a:t> </a:t>
            </a:r>
            <a:r>
              <a:rPr lang="en-US" sz="10800" dirty="0">
                <a:solidFill>
                  <a:schemeClr val="tx1"/>
                </a:solidFill>
              </a:rPr>
              <a:t>Introductory</a:t>
            </a:r>
          </a:p>
          <a:p>
            <a:pPr marL="1543050" lvl="2" indent="-1143000">
              <a:buFont typeface="Wingdings" panose="05000000000000000000" pitchFamily="2" charset="2"/>
              <a:buChar char="ü"/>
            </a:pPr>
            <a:r>
              <a:rPr lang="en-US" sz="10800" dirty="0">
                <a:solidFill>
                  <a:schemeClr val="tx1"/>
                </a:solidFill>
              </a:rPr>
              <a:t>Reinforcement</a:t>
            </a:r>
          </a:p>
          <a:p>
            <a:pPr marL="1543050" lvl="2" indent="-1143000">
              <a:buFont typeface="Wingdings" panose="05000000000000000000" pitchFamily="2" charset="2"/>
              <a:buChar char="ü"/>
            </a:pPr>
            <a:r>
              <a:rPr lang="en-US" sz="10800" dirty="0">
                <a:solidFill>
                  <a:schemeClr val="tx1"/>
                </a:solidFill>
              </a:rPr>
              <a:t>Mastery level.</a:t>
            </a:r>
          </a:p>
          <a:p>
            <a:pPr marL="0" lvl="2" indent="0">
              <a:buNone/>
            </a:pPr>
            <a:r>
              <a:rPr lang="en-US" sz="10800" dirty="0">
                <a:solidFill>
                  <a:schemeClr val="tx1"/>
                </a:solidFill>
              </a:rPr>
              <a:t>5. Capture expected knowledge or skill level of each course</a:t>
            </a:r>
          </a:p>
          <a:p>
            <a:pPr marL="400050" lvl="2" indent="0">
              <a:buNone/>
            </a:pPr>
            <a:endParaRPr lang="en-US" sz="10800" dirty="0">
              <a:solidFill>
                <a:schemeClr val="tx1"/>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395453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E1478"/>
                </a:solidFill>
              </a:rPr>
              <a:t>Curriculum Mapping Suggested Process </a:t>
            </a:r>
            <a:r>
              <a:rPr lang="en-US" b="0" dirty="0">
                <a:solidFill>
                  <a:srgbClr val="0E1478"/>
                </a:solidFill>
              </a:rPr>
              <a:t>(continued)</a:t>
            </a:r>
          </a:p>
        </p:txBody>
      </p:sp>
      <p:sp>
        <p:nvSpPr>
          <p:cNvPr id="3" name="Content Placeholder 2"/>
          <p:cNvSpPr>
            <a:spLocks noGrp="1"/>
          </p:cNvSpPr>
          <p:nvPr>
            <p:ph idx="1"/>
          </p:nvPr>
        </p:nvSpPr>
        <p:spPr>
          <a:xfrm>
            <a:off x="457200" y="1450295"/>
            <a:ext cx="8338457" cy="4232393"/>
          </a:xfrm>
        </p:spPr>
        <p:txBody>
          <a:bodyPr>
            <a:normAutofit fontScale="32500" lnSpcReduction="20000"/>
          </a:bodyPr>
          <a:lstStyle/>
          <a:p>
            <a:r>
              <a:rPr lang="en-US" dirty="0"/>
              <a:t>Curricular Mapping:  New Challenges/New Opportunities</a:t>
            </a:r>
            <a:endParaRPr lang="en-US" sz="2800" dirty="0"/>
          </a:p>
          <a:p>
            <a:pPr marL="0" indent="0">
              <a:buNone/>
            </a:pPr>
            <a:r>
              <a:rPr lang="en-US" sz="13200" b="0" dirty="0">
                <a:solidFill>
                  <a:schemeClr val="tx1"/>
                </a:solidFill>
              </a:rPr>
              <a:t>6. Capture and define instructional methods utilized to teach the outcomes in the course (case studies; group work; lecture; written assignment; etc.)</a:t>
            </a:r>
          </a:p>
          <a:p>
            <a:pPr marL="0" indent="0">
              <a:buNone/>
            </a:pPr>
            <a:r>
              <a:rPr lang="en-US" sz="13200" b="0" dirty="0">
                <a:solidFill>
                  <a:schemeClr val="tx1"/>
                </a:solidFill>
              </a:rPr>
              <a:t>7. Capture how the specific outcome is assessed in the course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385617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E1478"/>
                </a:solidFill>
              </a:rPr>
              <a:t>Process “Must’s”</a:t>
            </a:r>
          </a:p>
        </p:txBody>
      </p:sp>
      <p:sp>
        <p:nvSpPr>
          <p:cNvPr id="3" name="Content Placeholder 2"/>
          <p:cNvSpPr>
            <a:spLocks noGrp="1"/>
          </p:cNvSpPr>
          <p:nvPr>
            <p:ph idx="1"/>
          </p:nvPr>
        </p:nvSpPr>
        <p:spPr>
          <a:xfrm>
            <a:off x="457200" y="1450295"/>
            <a:ext cx="8338457" cy="4232393"/>
          </a:xfrm>
        </p:spPr>
        <p:txBody>
          <a:bodyPr>
            <a:normAutofit fontScale="25000" lnSpcReduction="20000"/>
          </a:bodyPr>
          <a:lstStyle/>
          <a:p>
            <a:r>
              <a:rPr lang="en-US" dirty="0"/>
              <a:t>Curricular Mapping:  New Challenges/New Opportunities</a:t>
            </a:r>
            <a:endParaRPr lang="en-US" sz="2800" dirty="0"/>
          </a:p>
          <a:p>
            <a:pPr>
              <a:buFont typeface="Arial" panose="020B0604020202020204" pitchFamily="34" charset="0"/>
              <a:buChar char="•"/>
            </a:pPr>
            <a:r>
              <a:rPr lang="en-US" sz="12000" b="0" dirty="0">
                <a:solidFill>
                  <a:schemeClr val="tx1"/>
                </a:solidFill>
              </a:rPr>
              <a:t>ALL elements </a:t>
            </a:r>
            <a:r>
              <a:rPr lang="en-US" sz="12000" b="0" u="sng" dirty="0">
                <a:solidFill>
                  <a:schemeClr val="tx1"/>
                </a:solidFill>
              </a:rPr>
              <a:t>MUST BE </a:t>
            </a:r>
            <a:r>
              <a:rPr lang="en-US" sz="12000" b="0" dirty="0">
                <a:solidFill>
                  <a:schemeClr val="tx1"/>
                </a:solidFill>
              </a:rPr>
              <a:t>presented to </a:t>
            </a:r>
            <a:r>
              <a:rPr lang="en-US" sz="12000" dirty="0">
                <a:solidFill>
                  <a:schemeClr val="tx1"/>
                </a:solidFill>
              </a:rPr>
              <a:t>ALL faculty</a:t>
            </a:r>
            <a:endParaRPr lang="en-US" sz="12000" b="0" dirty="0">
              <a:solidFill>
                <a:schemeClr val="tx1"/>
              </a:solidFill>
            </a:endParaRPr>
          </a:p>
          <a:p>
            <a:pPr lvl="1">
              <a:buFont typeface="Arial" panose="020B0604020202020204" pitchFamily="34" charset="0"/>
              <a:buChar char="•"/>
            </a:pPr>
            <a:r>
              <a:rPr lang="en-US" sz="12000" b="0" dirty="0">
                <a:solidFill>
                  <a:schemeClr val="tx1"/>
                </a:solidFill>
              </a:rPr>
              <a:t>several items may be taught in different courses/disciplines by different faculty</a:t>
            </a:r>
          </a:p>
          <a:p>
            <a:pPr lvl="1">
              <a:buFont typeface="Arial" panose="020B0604020202020204" pitchFamily="34" charset="0"/>
              <a:buChar char="•"/>
            </a:pPr>
            <a:r>
              <a:rPr lang="en-US" sz="12000" b="0" dirty="0">
                <a:solidFill>
                  <a:schemeClr val="tx1"/>
                </a:solidFill>
              </a:rPr>
              <a:t>conducive to stratifying introduction, reinforcement, and mastery. </a:t>
            </a:r>
          </a:p>
          <a:p>
            <a:pPr lvl="1">
              <a:buFont typeface="Arial" panose="020B0604020202020204" pitchFamily="34" charset="0"/>
              <a:buChar char="•"/>
            </a:pPr>
            <a:r>
              <a:rPr lang="en-US" sz="12000" b="0" dirty="0">
                <a:solidFill>
                  <a:schemeClr val="tx1"/>
                </a:solidFill>
              </a:rPr>
              <a:t> It may also be used as a conduit for communication between departments to coordinate efforts and eliminate redundancies</a:t>
            </a:r>
            <a:r>
              <a:rPr lang="en-US" sz="12000" dirty="0">
                <a:solidFill>
                  <a:schemeClr val="tx1"/>
                </a:solidFill>
              </a:rPr>
              <a:t> unless reinforcement is warranted</a:t>
            </a:r>
            <a:endParaRPr lang="en-US" sz="12000" dirty="0"/>
          </a:p>
          <a:p>
            <a:r>
              <a:rPr lang="en-US" sz="8000" dirty="0"/>
              <a:t>Outline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339250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E1478"/>
                </a:solidFill>
              </a:rPr>
              <a:t>Process “Must’s”</a:t>
            </a:r>
          </a:p>
        </p:txBody>
      </p:sp>
      <p:sp>
        <p:nvSpPr>
          <p:cNvPr id="3" name="Content Placeholder 2"/>
          <p:cNvSpPr>
            <a:spLocks noGrp="1"/>
          </p:cNvSpPr>
          <p:nvPr>
            <p:ph idx="1"/>
          </p:nvPr>
        </p:nvSpPr>
        <p:spPr>
          <a:xfrm>
            <a:off x="457200" y="1450295"/>
            <a:ext cx="8338457" cy="4232393"/>
          </a:xfrm>
        </p:spPr>
        <p:txBody>
          <a:bodyPr>
            <a:normAutofit fontScale="40000" lnSpcReduction="20000"/>
          </a:bodyPr>
          <a:lstStyle/>
          <a:p>
            <a:r>
              <a:rPr lang="en-US" dirty="0"/>
              <a:t>Curricular Mapping:  New Challenges/New Opportunities</a:t>
            </a:r>
            <a:endParaRPr lang="en-US" sz="2800" dirty="0"/>
          </a:p>
          <a:p>
            <a:pPr lvl="1">
              <a:buFont typeface="Arial" panose="020B0604020202020204" pitchFamily="34" charset="0"/>
              <a:buChar char="•"/>
            </a:pPr>
            <a:r>
              <a:rPr lang="en-US" sz="9600" b="0" dirty="0">
                <a:solidFill>
                  <a:schemeClr val="tx1"/>
                </a:solidFill>
              </a:rPr>
              <a:t>It may also be an opportunity for cross education among faculty; </a:t>
            </a:r>
          </a:p>
          <a:p>
            <a:pPr lvl="2">
              <a:buFont typeface="Arial" panose="020B0604020202020204" pitchFamily="34" charset="0"/>
              <a:buChar char="•"/>
            </a:pPr>
            <a:r>
              <a:rPr lang="en-US" sz="9600" dirty="0">
                <a:solidFill>
                  <a:schemeClr val="tx1"/>
                </a:solidFill>
              </a:rPr>
              <a:t>E.g. C</a:t>
            </a:r>
            <a:r>
              <a:rPr lang="en-US" sz="9600" b="0" dirty="0">
                <a:solidFill>
                  <a:schemeClr val="tx1"/>
                </a:solidFill>
              </a:rPr>
              <a:t>linical faculty may educate basic science faculty about changes in practice and how curriculum </a:t>
            </a:r>
            <a:r>
              <a:rPr lang="en-US" sz="9600" dirty="0">
                <a:solidFill>
                  <a:schemeClr val="tx1"/>
                </a:solidFill>
              </a:rPr>
              <a:t>needs to adapt.</a:t>
            </a:r>
            <a:r>
              <a:rPr lang="en-US" sz="9600" dirty="0"/>
              <a:t>:  New Challenges/New Opportunities</a:t>
            </a:r>
          </a:p>
          <a:p>
            <a:r>
              <a:rPr lang="en-US" sz="8000" dirty="0"/>
              <a:t>Outline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203882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hidden="1"/>
          <p:cNvSpPr txBox="1">
            <a:spLocks/>
          </p:cNvSpPr>
          <p:nvPr/>
        </p:nvSpPr>
        <p:spPr>
          <a:xfrm>
            <a:off x="485679" y="501233"/>
            <a:ext cx="8470173" cy="2960693"/>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chemeClr val="bg1"/>
                </a:solidFill>
                <a:cs typeface="Gotham HTF Bold"/>
              </a:rPr>
              <a:t>Program Objectives</a:t>
            </a:r>
          </a:p>
        </p:txBody>
      </p:sp>
      <p:sp>
        <p:nvSpPr>
          <p:cNvPr id="3" name="Title 2">
            <a:extLst>
              <a:ext uri="{FF2B5EF4-FFF2-40B4-BE49-F238E27FC236}">
                <a16:creationId xmlns:a16="http://schemas.microsoft.com/office/drawing/2014/main" id="{ECE3BC8B-2E61-2444-9FD3-2376AA5C1F13}"/>
              </a:ext>
            </a:extLst>
          </p:cNvPr>
          <p:cNvSpPr>
            <a:spLocks noGrp="1"/>
          </p:cNvSpPr>
          <p:nvPr>
            <p:ph type="title"/>
          </p:nvPr>
        </p:nvSpPr>
        <p:spPr/>
        <p:txBody>
          <a:bodyPr/>
          <a:lstStyle/>
          <a:p>
            <a:r>
              <a:rPr lang="en-US" dirty="0"/>
              <a:t>Program Objectives</a:t>
            </a:r>
          </a:p>
        </p:txBody>
      </p:sp>
      <p:sp>
        <p:nvSpPr>
          <p:cNvPr id="5" name="Content Placeholder 4"/>
          <p:cNvSpPr>
            <a:spLocks noGrp="1"/>
          </p:cNvSpPr>
          <p:nvPr>
            <p:ph idx="1"/>
          </p:nvPr>
        </p:nvSpPr>
        <p:spPr/>
        <p:txBody>
          <a:bodyPr>
            <a:normAutofit fontScale="92500" lnSpcReduction="10000"/>
          </a:bodyPr>
          <a:lstStyle/>
          <a:p>
            <a:r>
              <a:rPr lang="en-US" dirty="0"/>
              <a:t>Understand Curriculum Mapping Expectations and Requirements</a:t>
            </a:r>
          </a:p>
          <a:p>
            <a:r>
              <a:rPr lang="en-US" dirty="0"/>
              <a:t>Define Curriculum Mapping purposes and goals</a:t>
            </a:r>
          </a:p>
          <a:p>
            <a:r>
              <a:rPr lang="en-US" dirty="0"/>
              <a:t>Discuss Suggested Best Practices for efficient Curriculum mapping process</a:t>
            </a:r>
          </a:p>
          <a:p>
            <a:r>
              <a:rPr lang="en-US" dirty="0"/>
              <a:t>Identify curriculum mapping outcomes as part of the continuous quality improvement cycle</a:t>
            </a:r>
          </a:p>
          <a:p>
            <a:endParaRPr lang="en-US" dirty="0"/>
          </a:p>
        </p:txBody>
      </p:sp>
    </p:spTree>
    <p:extLst>
      <p:ext uri="{BB962C8B-B14F-4D97-AF65-F5344CB8AC3E}">
        <p14:creationId xmlns:p14="http://schemas.microsoft.com/office/powerpoint/2010/main" val="134269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E1478"/>
                </a:solidFill>
              </a:rPr>
              <a:t>What is the ideal level of detail to be captured in a curricular map?</a:t>
            </a:r>
          </a:p>
        </p:txBody>
      </p:sp>
      <p:sp>
        <p:nvSpPr>
          <p:cNvPr id="3" name="Content Placeholder 2"/>
          <p:cNvSpPr>
            <a:spLocks noGrp="1"/>
          </p:cNvSpPr>
          <p:nvPr>
            <p:ph idx="1"/>
          </p:nvPr>
        </p:nvSpPr>
        <p:spPr>
          <a:xfrm>
            <a:off x="457200" y="1592184"/>
            <a:ext cx="8338457" cy="4232393"/>
          </a:xfrm>
        </p:spPr>
        <p:txBody>
          <a:bodyPr>
            <a:normAutofit lnSpcReduction="10000"/>
          </a:bodyPr>
          <a:lstStyle/>
          <a:p>
            <a:pPr marL="342900" lvl="2" indent="-342900">
              <a:buFont typeface="Arial"/>
              <a:buChar char="•"/>
            </a:pPr>
            <a:r>
              <a:rPr lang="en-US" sz="3100" dirty="0">
                <a:solidFill>
                  <a:schemeClr val="tx1"/>
                </a:solidFill>
              </a:rPr>
              <a:t>For accuracy, we recommend identifying where the subject matter is covered in the specific course or lecture, and sometimes down to the specific slide</a:t>
            </a:r>
          </a:p>
          <a:p>
            <a:pPr marL="342900" lvl="2" indent="-342900">
              <a:buFont typeface="Arial"/>
              <a:buChar char="•"/>
            </a:pPr>
            <a:r>
              <a:rPr lang="en-US" sz="3100" dirty="0">
                <a:solidFill>
                  <a:schemeClr val="tx1"/>
                </a:solidFill>
              </a:rPr>
              <a:t>We recommend tagging exam questions to the subject matter</a:t>
            </a:r>
          </a:p>
          <a:p>
            <a:pPr marL="342900" lvl="2" indent="-342900">
              <a:buFont typeface="Arial"/>
              <a:buChar char="•"/>
            </a:pPr>
            <a:r>
              <a:rPr lang="en-US" sz="3100" dirty="0">
                <a:solidFill>
                  <a:schemeClr val="tx1"/>
                </a:solidFill>
              </a:rPr>
              <a:t>Identify throughout the curriculum where such materials are introduced, reinforced, and ultimately mastered</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12804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0E1478"/>
                </a:solidFill>
              </a:rPr>
              <a:t>Curriculum Mapping Suggested Workflow Process Example</a:t>
            </a:r>
          </a:p>
        </p:txBody>
      </p:sp>
      <p:sp>
        <p:nvSpPr>
          <p:cNvPr id="3" name="Content Placeholder 2"/>
          <p:cNvSpPr>
            <a:spLocks noGrp="1"/>
          </p:cNvSpPr>
          <p:nvPr>
            <p:ph idx="1"/>
          </p:nvPr>
        </p:nvSpPr>
        <p:spPr/>
        <p:txBody>
          <a:bodyPr>
            <a:normAutofit fontScale="85000" lnSpcReduction="10000"/>
          </a:bodyPr>
          <a:lstStyle/>
          <a:p>
            <a:pPr marL="1371600" indent="-1371600">
              <a:buFont typeface="+mj-lt"/>
              <a:buAutoNum type="arabicPeriod"/>
            </a:pPr>
            <a:r>
              <a:rPr lang="en-US" sz="3600" b="0" dirty="0">
                <a:solidFill>
                  <a:schemeClr val="tx1"/>
                </a:solidFill>
              </a:rPr>
              <a:t> Curriculum Committee identifies required elements of the curriculum</a:t>
            </a:r>
          </a:p>
          <a:p>
            <a:pPr marL="1371600" indent="-1371600">
              <a:buFont typeface="+mj-lt"/>
              <a:buAutoNum type="arabicPeriod"/>
            </a:pPr>
            <a:r>
              <a:rPr lang="en-US" sz="3600" b="0" dirty="0">
                <a:solidFill>
                  <a:schemeClr val="tx1"/>
                </a:solidFill>
              </a:rPr>
              <a:t>Departments identify where the material is covered and perform initial mapping</a:t>
            </a:r>
            <a:endParaRPr lang="en-US" sz="3600" dirty="0">
              <a:solidFill>
                <a:schemeClr val="tx1"/>
              </a:solidFill>
            </a:endParaRPr>
          </a:p>
          <a:p>
            <a:pPr marL="1371600" indent="-1371600">
              <a:buFont typeface="+mj-lt"/>
              <a:buAutoNum type="arabicPeriod"/>
            </a:pPr>
            <a:r>
              <a:rPr lang="en-US" sz="3600" b="0" dirty="0">
                <a:solidFill>
                  <a:schemeClr val="tx1"/>
                </a:solidFill>
              </a:rPr>
              <a:t>Curriculum committee reviews and validates the mapping</a:t>
            </a:r>
          </a:p>
          <a:p>
            <a:pPr marL="1371600" indent="-1371600">
              <a:buFont typeface="+mj-lt"/>
              <a:buAutoNum type="arabicPeriod"/>
            </a:pPr>
            <a:r>
              <a:rPr lang="en-US" sz="3600" b="0" dirty="0">
                <a:solidFill>
                  <a:schemeClr val="tx1"/>
                </a:solidFill>
              </a:rPr>
              <a:t>Curriculum committee analyzes the mapping material and identifies possible redundancies and gaps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264781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0E1478"/>
                </a:solidFill>
              </a:rPr>
              <a:t>Curriculum Mapping Suggested Workflow </a:t>
            </a:r>
            <a:r>
              <a:rPr lang="en-US">
                <a:solidFill>
                  <a:srgbClr val="0E1478"/>
                </a:solidFill>
              </a:rPr>
              <a:t>Process Example</a:t>
            </a:r>
            <a:endParaRPr lang="en-US" dirty="0">
              <a:solidFill>
                <a:srgbClr val="0E1478"/>
              </a:solidFill>
            </a:endParaRPr>
          </a:p>
        </p:txBody>
      </p:sp>
      <p:sp>
        <p:nvSpPr>
          <p:cNvPr id="3" name="Content Placeholder 2"/>
          <p:cNvSpPr>
            <a:spLocks noGrp="1"/>
          </p:cNvSpPr>
          <p:nvPr>
            <p:ph idx="1"/>
          </p:nvPr>
        </p:nvSpPr>
        <p:spPr/>
        <p:txBody>
          <a:bodyPr>
            <a:noAutofit/>
          </a:bodyPr>
          <a:lstStyle/>
          <a:p>
            <a:pPr marL="0" lvl="1" indent="0">
              <a:buNone/>
            </a:pPr>
            <a:r>
              <a:rPr lang="en-US" sz="3400" dirty="0">
                <a:solidFill>
                  <a:schemeClr val="tx1"/>
                </a:solidFill>
              </a:rPr>
              <a:t>5. 	</a:t>
            </a:r>
            <a:r>
              <a:rPr lang="en-US" sz="3200" dirty="0">
                <a:solidFill>
                  <a:schemeClr val="tx1"/>
                </a:solidFill>
              </a:rPr>
              <a:t>Results and recommendations are 	shared with Departments chairs and 	faculty to solicit additional feedback if 	necessary</a:t>
            </a:r>
          </a:p>
          <a:p>
            <a:pPr marL="0" lvl="1" indent="0">
              <a:buNone/>
            </a:pPr>
            <a:r>
              <a:rPr lang="en-US" sz="3200" dirty="0">
                <a:solidFill>
                  <a:schemeClr val="tx1"/>
                </a:solidFill>
              </a:rPr>
              <a:t>6. Departments adjust curriculum accordingly</a:t>
            </a:r>
          </a:p>
          <a:p>
            <a:pPr marL="514350" indent="-514350">
              <a:buAutoNum type="arabicPeriod" startAt="7"/>
            </a:pPr>
            <a:r>
              <a:rPr lang="en-US" b="0" dirty="0">
                <a:solidFill>
                  <a:schemeClr val="tx1"/>
                </a:solidFill>
              </a:rPr>
              <a:t>Curriculum Changes Documented at the CC</a:t>
            </a:r>
          </a:p>
          <a:p>
            <a:pPr marL="514350" indent="-514350">
              <a:buAutoNum type="arabicPeriod" startAt="7"/>
            </a:pPr>
            <a:r>
              <a:rPr lang="en-US" b="0" dirty="0">
                <a:solidFill>
                  <a:schemeClr val="tx1"/>
                </a:solidFill>
              </a:rPr>
              <a:t>Mapping Process Performed </a:t>
            </a:r>
            <a:r>
              <a:rPr lang="en-US" b="0" dirty="0" err="1">
                <a:solidFill>
                  <a:schemeClr val="tx1"/>
                </a:solidFill>
              </a:rPr>
              <a:t>annualy</a:t>
            </a:r>
            <a:r>
              <a:rPr lang="en-US" b="0" dirty="0">
                <a:solidFill>
                  <a:schemeClr val="tx1"/>
                </a:solidFill>
              </a:rPr>
              <a:t> as part of the Curricular CQI</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277724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E1478"/>
                </a:solidFill>
              </a:rPr>
              <a:t>Suggested Process</a:t>
            </a:r>
          </a:p>
        </p:txBody>
      </p:sp>
      <p:sp>
        <p:nvSpPr>
          <p:cNvPr id="3" name="Content Placeholder 2"/>
          <p:cNvSpPr>
            <a:spLocks noGrp="1"/>
          </p:cNvSpPr>
          <p:nvPr>
            <p:ph idx="1"/>
          </p:nvPr>
        </p:nvSpPr>
        <p:spPr>
          <a:xfrm>
            <a:off x="140256" y="1310641"/>
            <a:ext cx="8287456" cy="4646814"/>
          </a:xfrm>
        </p:spPr>
        <p:txBody>
          <a:bodyPr>
            <a:normAutofit fontScale="25000" lnSpcReduction="20000"/>
          </a:bodyPr>
          <a:lstStyle/>
          <a:p>
            <a:r>
              <a:rPr lang="en-US" sz="9600" dirty="0"/>
              <a:t>Curricular Mapping:  New Challenges/New Opportunities</a:t>
            </a:r>
          </a:p>
          <a:p>
            <a:pPr lvl="0"/>
            <a:r>
              <a:rPr lang="en-US" sz="8000" dirty="0"/>
              <a:t>sufficient to just show that it was covered.  The expectation is now to demonstrate progression in level of competency</a:t>
            </a:r>
          </a:p>
          <a:p>
            <a:pPr lvl="1"/>
            <a:r>
              <a:rPr lang="en-US" sz="8000" dirty="0"/>
              <a:t>Elements</a:t>
            </a:r>
          </a:p>
          <a:p>
            <a:pPr lvl="2"/>
            <a:r>
              <a:rPr lang="en-US" sz="8000" dirty="0"/>
              <a:t>Introduction</a:t>
            </a:r>
          </a:p>
          <a:p>
            <a:pPr lvl="2"/>
            <a:r>
              <a:rPr lang="en-US" sz="8000" dirty="0"/>
              <a:t>Reinforcement</a:t>
            </a:r>
          </a:p>
          <a:p>
            <a:pPr lvl="2"/>
            <a:r>
              <a:rPr lang="en-US" sz="8000" dirty="0"/>
              <a:t>Mastery</a:t>
            </a:r>
          </a:p>
          <a:p>
            <a:pPr lvl="1"/>
            <a:r>
              <a:rPr lang="en-US" dirty="0"/>
              <a:t>To what level of detail?</a:t>
            </a:r>
            <a:endParaRPr lang="en-US" sz="2400" dirty="0"/>
          </a:p>
          <a:p>
            <a:pPr lvl="2"/>
            <a:r>
              <a:rPr lang="en-US" dirty="0"/>
              <a:t>Depending on the program, I would recommend identifying where the subject matter is covered in the specific class or lecture, and maybe down to the specific slide</a:t>
            </a:r>
            <a:endParaRPr lang="en-US" sz="2000" dirty="0"/>
          </a:p>
          <a:p>
            <a:pPr lvl="2"/>
            <a:r>
              <a:rPr lang="en-US" dirty="0"/>
              <a:t>How is it measured?  Exam questions should be tagged with the specific element so that student progress can be monitored</a:t>
            </a:r>
            <a:endParaRPr lang="en-US" sz="2000" dirty="0"/>
          </a:p>
          <a:p>
            <a:pPr lvl="1"/>
            <a:r>
              <a:rPr lang="en-US" dirty="0"/>
              <a:t>Purpose</a:t>
            </a:r>
            <a:endParaRPr lang="en-US" sz="2400" dirty="0"/>
          </a:p>
          <a:p>
            <a:pPr lvl="2"/>
            <a:r>
              <a:rPr lang="en-US" dirty="0"/>
              <a:t>Dynamic document serving to capture state of the curriculum as well as a guide for the CC to track gaps; healthy vs. unnecessary redundancies etc.</a:t>
            </a:r>
            <a:endParaRPr lang="en-US" sz="2000" dirty="0"/>
          </a:p>
          <a:p>
            <a:pPr lvl="0"/>
            <a:r>
              <a:rPr lang="en-US" dirty="0"/>
              <a:t>What is required now?</a:t>
            </a:r>
            <a:endParaRPr lang="en-US" sz="2800" dirty="0"/>
          </a:p>
          <a:p>
            <a:pPr lvl="1"/>
            <a:r>
              <a:rPr lang="en-US" dirty="0"/>
              <a:t>First, a review of any curricular requirements/standards must be performed to identify the elements</a:t>
            </a:r>
            <a:endParaRPr lang="en-US" sz="2400" dirty="0"/>
          </a:p>
          <a:p>
            <a:pPr lvl="1"/>
            <a:r>
              <a:rPr lang="en-US" dirty="0"/>
              <a:t>The identified elements are presented to department chairs, then to the faculty to identify where these topics are covered (to the lecture or even the slide) and identify whether it is introductory, reinforcement, and mastery level.</a:t>
            </a:r>
            <a:endParaRPr lang="en-US" sz="2400" dirty="0"/>
          </a:p>
          <a:p>
            <a:pPr lvl="1"/>
            <a:r>
              <a:rPr lang="en-US" dirty="0"/>
              <a:t>The reason ALL elements are presented to ALL faculty, is that we discovered that several items were being taught in different courses by different people, and in several instances, in different disciplines.  This is not bad, as it is conducive to stratifying introduction, reinforcement, and mastery.  It may also be a conduit for communication between departments (such as basic science and clinical faculty) to coordinate efforts and eliminate redundancies.  It may also be an opportunity for clinical faculty to educate basic science faculty about changes in practice (and which things are either changed or not used anymore).</a:t>
            </a:r>
            <a:endParaRPr lang="en-US" sz="2400" dirty="0"/>
          </a:p>
          <a:p>
            <a:pPr lvl="0"/>
            <a:r>
              <a:rPr lang="en-US" dirty="0"/>
              <a:t>PDSA</a:t>
            </a:r>
            <a:endParaRPr lang="en-US" sz="2800" dirty="0"/>
          </a:p>
          <a:p>
            <a:pPr lvl="1"/>
            <a:r>
              <a:rPr lang="en-US" dirty="0"/>
              <a:t>This is an ongoing continuous quality improvement (CQI) process.  Through the assessments (this is why it is important to tag the category of the question), we can determine if the student is making satisfactory progress between introduction, reinforcement, and mastery (in several instances, mastery may occur during clinical rotations outside of the didactic environment, so it is important to capture these elements in the clinical assessments of the students).  </a:t>
            </a:r>
            <a:endParaRPr lang="en-US" sz="2400" dirty="0"/>
          </a:p>
          <a:p>
            <a:pPr lvl="1"/>
            <a:r>
              <a:rPr lang="en-US" dirty="0"/>
              <a:t>Action plans are developed</a:t>
            </a:r>
            <a:endParaRPr lang="en-US" sz="2400" dirty="0"/>
          </a:p>
          <a:p>
            <a:pPr lvl="2"/>
            <a:r>
              <a:rPr lang="en-US" dirty="0"/>
              <a:t>If individual students have difficulty making the progression, the specific areas of deficiency will be easier to identify.</a:t>
            </a:r>
            <a:endParaRPr lang="en-US" sz="2000" dirty="0"/>
          </a:p>
          <a:p>
            <a:pPr lvl="2"/>
            <a:r>
              <a:rPr lang="en-US" dirty="0"/>
              <a:t>If a significant portion of the class has difficulty making progression, the strategy to revise the didactic approach earlier for the specific elements must be revised.</a:t>
            </a:r>
            <a:endParaRPr lang="en-US" sz="2000" dirty="0"/>
          </a:p>
          <a:p>
            <a:pPr lvl="0"/>
            <a:r>
              <a:rPr lang="en-US" dirty="0"/>
              <a:t>Process map example for conducting efficient Curriculum Mapping</a:t>
            </a:r>
            <a:endParaRPr lang="en-US" sz="2800" dirty="0"/>
          </a:p>
          <a:p>
            <a:pPr lvl="1"/>
            <a:r>
              <a:rPr lang="en-US" dirty="0"/>
              <a:t>Departmental mapping (Course and Exam level mapping)</a:t>
            </a:r>
            <a:endParaRPr lang="en-US" sz="2400" dirty="0"/>
          </a:p>
          <a:p>
            <a:pPr lvl="1"/>
            <a:r>
              <a:rPr lang="en-US" dirty="0"/>
              <a:t>Curriculum committee validation of departmental mapping</a:t>
            </a:r>
            <a:endParaRPr lang="en-US" sz="2400" dirty="0"/>
          </a:p>
          <a:p>
            <a:pPr lvl="1"/>
            <a:r>
              <a:rPr lang="en-US" dirty="0"/>
              <a:t>Departmental and CC yearly review and mapping as part of the CQI</a:t>
            </a:r>
            <a:endParaRPr lang="en-US" sz="2400" dirty="0"/>
          </a:p>
          <a:p>
            <a:r>
              <a:rPr lang="en-US" dirty="0"/>
              <a:t> </a:t>
            </a:r>
            <a:endParaRPr lang="en-US" sz="2800" dirty="0"/>
          </a:p>
          <a:p>
            <a:pPr lvl="1"/>
            <a:r>
              <a:rPr lang="en-US" dirty="0"/>
              <a:t> </a:t>
            </a:r>
            <a:endParaRPr lang="en-US" sz="2400" dirty="0"/>
          </a:p>
          <a:p>
            <a:pPr lvl="0"/>
            <a:r>
              <a:rPr lang="en-US" dirty="0"/>
              <a:t>Conclusion/Questions</a:t>
            </a:r>
            <a:endParaRPr lang="en-US" sz="28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graphicFrame>
        <p:nvGraphicFramePr>
          <p:cNvPr id="7" name="Diagram 6" descr="Suggested Process Diagram"/>
          <p:cNvGraphicFramePr/>
          <p:nvPr>
            <p:extLst>
              <p:ext uri="{D42A27DB-BD31-4B8C-83A1-F6EECF244321}">
                <p14:modId xmlns:p14="http://schemas.microsoft.com/office/powerpoint/2010/main" val="2662462203"/>
              </p:ext>
            </p:extLst>
          </p:nvPr>
        </p:nvGraphicFramePr>
        <p:xfrm>
          <a:off x="-1128156" y="1310641"/>
          <a:ext cx="11388437" cy="42364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Isosceles Triangle 10"/>
          <p:cNvSpPr/>
          <p:nvPr/>
        </p:nvSpPr>
        <p:spPr>
          <a:xfrm>
            <a:off x="3645725" y="2517568"/>
            <a:ext cx="2458192" cy="1472541"/>
          </a:xfrm>
          <a:prstGeom prst="triangle">
            <a:avLst>
              <a:gd name="adj" fmla="val 46203"/>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a:defRPr/>
            </a:pPr>
            <a:r>
              <a:rPr lang="en-US" sz="1400" dirty="0">
                <a:solidFill>
                  <a:schemeClr val="accent2">
                    <a:lumMod val="75000"/>
                  </a:schemeClr>
                </a:solidFill>
                <a:effectLst>
                  <a:innerShdw blurRad="63500" dist="50800" dir="13500000">
                    <a:prstClr val="black">
                      <a:alpha val="50000"/>
                    </a:prstClr>
                  </a:innerShdw>
                </a:effectLst>
              </a:rPr>
              <a:t>Define Program Goals and Objectives    </a:t>
            </a:r>
          </a:p>
          <a:p>
            <a:pPr lvl="0" algn="ctr" defTabSz="914400">
              <a:defRPr/>
            </a:pPr>
            <a:endParaRPr lang="en-US" sz="1400" dirty="0">
              <a:solidFill>
                <a:schemeClr val="accent2">
                  <a:lumMod val="75000"/>
                </a:schemeClr>
              </a:solidFill>
              <a:effectLst>
                <a:innerShdw blurRad="63500" dist="50800" dir="13500000">
                  <a:prstClr val="black">
                    <a:alpha val="50000"/>
                  </a:prstClr>
                </a:innerShdw>
              </a:effectLst>
            </a:endParaRPr>
          </a:p>
          <a:p>
            <a:pPr lvl="0" algn="ctr" defTabSz="914400">
              <a:defRPr/>
            </a:pPr>
            <a:endParaRPr lang="en-US" sz="1400" dirty="0">
              <a:solidFill>
                <a:schemeClr val="accent2">
                  <a:lumMod val="75000"/>
                </a:schemeClr>
              </a:soli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1318463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E1478"/>
                </a:solidFill>
              </a:rPr>
              <a:t>Curricular Map Example</a:t>
            </a:r>
          </a:p>
        </p:txBody>
      </p:sp>
      <p:sp>
        <p:nvSpPr>
          <p:cNvPr id="3" name="Content Placeholder 2"/>
          <p:cNvSpPr>
            <a:spLocks noGrp="1"/>
          </p:cNvSpPr>
          <p:nvPr>
            <p:ph idx="1"/>
          </p:nvPr>
        </p:nvSpPr>
        <p:spPr>
          <a:xfrm>
            <a:off x="140256" y="1310641"/>
            <a:ext cx="8287456" cy="4646814"/>
          </a:xfrm>
        </p:spPr>
        <p:txBody>
          <a:bodyPr>
            <a:normAutofit fontScale="25000" lnSpcReduction="20000"/>
          </a:bodyPr>
          <a:lstStyle/>
          <a:p>
            <a:r>
              <a:rPr lang="en-US" sz="9600" dirty="0"/>
              <a:t>Curricular Mapping:  New Challenges/New Opportunities</a:t>
            </a:r>
          </a:p>
          <a:p>
            <a:pPr lvl="0"/>
            <a:r>
              <a:rPr lang="en-US" sz="8000" dirty="0"/>
              <a:t>sufficient to just show that it was covered.  The expectation is now to demonstrate progression in level of competency</a:t>
            </a:r>
          </a:p>
          <a:p>
            <a:pPr lvl="1"/>
            <a:r>
              <a:rPr lang="en-US" sz="8000" dirty="0"/>
              <a:t>Elements</a:t>
            </a:r>
          </a:p>
          <a:p>
            <a:pPr lvl="2"/>
            <a:r>
              <a:rPr lang="en-US" sz="8000" dirty="0"/>
              <a:t>Introduction</a:t>
            </a:r>
          </a:p>
          <a:p>
            <a:pPr lvl="2"/>
            <a:r>
              <a:rPr lang="en-US" sz="8000" dirty="0"/>
              <a:t>Reinforcement</a:t>
            </a:r>
          </a:p>
          <a:p>
            <a:pPr lvl="2"/>
            <a:r>
              <a:rPr lang="en-US" sz="8000" dirty="0"/>
              <a:t>Mastery</a:t>
            </a:r>
          </a:p>
          <a:p>
            <a:pPr lvl="1"/>
            <a:r>
              <a:rPr lang="en-US" dirty="0"/>
              <a:t>To what level of detail?</a:t>
            </a:r>
            <a:endParaRPr lang="en-US" sz="2400" dirty="0"/>
          </a:p>
          <a:p>
            <a:pPr lvl="2"/>
            <a:r>
              <a:rPr lang="en-US" dirty="0"/>
              <a:t>Depending on the program, I would recommend identifying where the subject matter is covered in the specific class or lecture, and maybe down to the specific slide</a:t>
            </a:r>
            <a:endParaRPr lang="en-US" sz="2000" dirty="0"/>
          </a:p>
          <a:p>
            <a:pPr lvl="2"/>
            <a:r>
              <a:rPr lang="en-US" dirty="0"/>
              <a:t>How is it measured?  Exam questions should be tagged with the specific element so that student progress can be monitored</a:t>
            </a:r>
            <a:endParaRPr lang="en-US" sz="2000" dirty="0"/>
          </a:p>
          <a:p>
            <a:pPr lvl="1"/>
            <a:r>
              <a:rPr lang="en-US" dirty="0"/>
              <a:t>Purpose</a:t>
            </a:r>
            <a:endParaRPr lang="en-US" sz="2400" dirty="0"/>
          </a:p>
          <a:p>
            <a:pPr lvl="2"/>
            <a:r>
              <a:rPr lang="en-US" dirty="0"/>
              <a:t>Dynamic document serving to capture state of the curriculum as well as a guide for the CC to track gaps; healthy vs. unnecessary redundancies etc.</a:t>
            </a:r>
            <a:endParaRPr lang="en-US" sz="2000" dirty="0"/>
          </a:p>
          <a:p>
            <a:pPr lvl="0"/>
            <a:r>
              <a:rPr lang="en-US" dirty="0"/>
              <a:t>What is required now?</a:t>
            </a:r>
            <a:endParaRPr lang="en-US" sz="2800" dirty="0"/>
          </a:p>
          <a:p>
            <a:pPr lvl="1"/>
            <a:r>
              <a:rPr lang="en-US" dirty="0"/>
              <a:t>First, a review of any curricular requirements/standards must be performed to identify the elements</a:t>
            </a:r>
            <a:endParaRPr lang="en-US" sz="2400" dirty="0"/>
          </a:p>
          <a:p>
            <a:pPr lvl="1"/>
            <a:r>
              <a:rPr lang="en-US" dirty="0"/>
              <a:t>The identified elements are presented to department chairs, then to the faculty to identify where these topics are covered (to the lecture or even the slide) and identify whether it is introductory, reinforcement, and mastery level.</a:t>
            </a:r>
            <a:endParaRPr lang="en-US" sz="2400" dirty="0"/>
          </a:p>
          <a:p>
            <a:pPr lvl="1"/>
            <a:r>
              <a:rPr lang="en-US" dirty="0"/>
              <a:t>The reason ALL elements are presented to ALL faculty, is that we discovered that several items were being taught in different courses by different people, and in several instances, in different disciplines.  This is not bad, as it is conducive to stratifying introduction, reinforcement, and mastery.  It may also be a conduit for communication between departments (such as basic science and clinical faculty) to coordinate efforts and eliminate redundancies.  It may also be an opportunity for clinical faculty to educate basic science faculty about changes in practice (and which things are either changed or not used anymore).</a:t>
            </a:r>
            <a:endParaRPr lang="en-US" sz="2400" dirty="0"/>
          </a:p>
          <a:p>
            <a:pPr lvl="0"/>
            <a:r>
              <a:rPr lang="en-US" dirty="0"/>
              <a:t>PDSA</a:t>
            </a:r>
            <a:endParaRPr lang="en-US" sz="2800" dirty="0"/>
          </a:p>
          <a:p>
            <a:pPr lvl="1"/>
            <a:r>
              <a:rPr lang="en-US" dirty="0"/>
              <a:t>This is an ongoing continuous quality improvement (CQI) process.  Through the assessments (this is why it is important to tag the category of the question), we can determine if the student is making satisfactory progress between introduction, reinforcement, and mastery (in several instances, mastery may occur during clinical rotations outside of the didactic environment, so it is important to capture these elements in the clinical assessments of the students).  </a:t>
            </a:r>
            <a:endParaRPr lang="en-US" sz="2400" dirty="0"/>
          </a:p>
          <a:p>
            <a:pPr lvl="1"/>
            <a:r>
              <a:rPr lang="en-US" dirty="0"/>
              <a:t>Action plans are developed</a:t>
            </a:r>
            <a:endParaRPr lang="en-US" sz="2400" dirty="0"/>
          </a:p>
          <a:p>
            <a:pPr lvl="2"/>
            <a:r>
              <a:rPr lang="en-US" dirty="0"/>
              <a:t>If individual students have difficulty making the progression, the specific areas of deficiency will be easier to identify.</a:t>
            </a:r>
            <a:endParaRPr lang="en-US" sz="2000" dirty="0"/>
          </a:p>
          <a:p>
            <a:pPr lvl="2"/>
            <a:r>
              <a:rPr lang="en-US" dirty="0"/>
              <a:t>If a significant portion of the class has difficulty making progression, the strategy to revise the didactic approach earlier for the specific elements must be revised.</a:t>
            </a:r>
            <a:endParaRPr lang="en-US" sz="2000" dirty="0"/>
          </a:p>
          <a:p>
            <a:pPr lvl="0"/>
            <a:r>
              <a:rPr lang="en-US" dirty="0"/>
              <a:t>Process map example for conducting efficient Curriculum Mapping</a:t>
            </a:r>
            <a:endParaRPr lang="en-US" sz="2800" dirty="0"/>
          </a:p>
          <a:p>
            <a:pPr lvl="1"/>
            <a:r>
              <a:rPr lang="en-US" dirty="0"/>
              <a:t>Departmental mapping (Course and Exam level mapping)</a:t>
            </a:r>
            <a:endParaRPr lang="en-US" sz="2400" dirty="0"/>
          </a:p>
          <a:p>
            <a:pPr lvl="1"/>
            <a:r>
              <a:rPr lang="en-US" dirty="0"/>
              <a:t>Curriculum committee validation of departmental mapping</a:t>
            </a:r>
            <a:endParaRPr lang="en-US" sz="2400" dirty="0"/>
          </a:p>
          <a:p>
            <a:pPr lvl="1"/>
            <a:r>
              <a:rPr lang="en-US" dirty="0"/>
              <a:t>Departmental and CC yearly review and mapping as part of the CQI</a:t>
            </a:r>
            <a:endParaRPr lang="en-US" sz="2400" dirty="0"/>
          </a:p>
          <a:p>
            <a:r>
              <a:rPr lang="en-US" dirty="0"/>
              <a:t> </a:t>
            </a:r>
            <a:endParaRPr lang="en-US" sz="2800" dirty="0"/>
          </a:p>
          <a:p>
            <a:pPr lvl="1"/>
            <a:r>
              <a:rPr lang="en-US" dirty="0"/>
              <a:t> </a:t>
            </a:r>
            <a:endParaRPr lang="en-US" sz="2400" dirty="0"/>
          </a:p>
          <a:p>
            <a:pPr lvl="0"/>
            <a:r>
              <a:rPr lang="en-US" dirty="0"/>
              <a:t>Conclusion/Questions</a:t>
            </a:r>
            <a:endParaRPr lang="en-US" sz="28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pic>
        <p:nvPicPr>
          <p:cNvPr id="4" name="Picture 3" descr="Curricular Map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27299"/>
            <a:ext cx="9144000" cy="4003401"/>
          </a:xfrm>
          <a:prstGeom prst="rect">
            <a:avLst/>
          </a:prstGeom>
        </p:spPr>
      </p:pic>
    </p:spTree>
    <p:extLst>
      <p:ext uri="{BB962C8B-B14F-4D97-AF65-F5344CB8AC3E}">
        <p14:creationId xmlns:p14="http://schemas.microsoft.com/office/powerpoint/2010/main" val="3955654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E1478"/>
                </a:solidFill>
              </a:rPr>
              <a:t>Curricular Map Instruction Example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pic>
        <p:nvPicPr>
          <p:cNvPr id="8" name="Picture 7" descr="Curricular Map Instruction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713" y="1698171"/>
            <a:ext cx="8806574" cy="3206338"/>
          </a:xfrm>
          <a:prstGeom prst="rect">
            <a:avLst/>
          </a:prstGeom>
        </p:spPr>
      </p:pic>
    </p:spTree>
    <p:extLst>
      <p:ext uri="{BB962C8B-B14F-4D97-AF65-F5344CB8AC3E}">
        <p14:creationId xmlns:p14="http://schemas.microsoft.com/office/powerpoint/2010/main" val="2559630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0E1478"/>
                </a:solidFill>
              </a:rPr>
              <a:t>Continuous Quality Improvement Cycle</a:t>
            </a:r>
          </a:p>
        </p:txBody>
      </p:sp>
      <p:sp>
        <p:nvSpPr>
          <p:cNvPr id="3" name="Content Placeholder 2"/>
          <p:cNvSpPr>
            <a:spLocks noGrp="1"/>
          </p:cNvSpPr>
          <p:nvPr>
            <p:ph idx="1"/>
          </p:nvPr>
        </p:nvSpPr>
        <p:spPr>
          <a:xfrm>
            <a:off x="693681" y="1413087"/>
            <a:ext cx="8339959" cy="4575895"/>
          </a:xfrm>
        </p:spPr>
        <p:txBody>
          <a:bodyPr>
            <a:normAutofit fontScale="25000" lnSpcReduction="20000"/>
          </a:bodyPr>
          <a:lstStyle/>
          <a:p>
            <a:r>
              <a:rPr lang="en-US" dirty="0"/>
              <a:t>Curricular Mapping:  New Challenges/New Opportunities</a:t>
            </a:r>
            <a:endParaRPr lang="en-US" sz="2800" dirty="0"/>
          </a:p>
          <a:p>
            <a:pPr marL="0" indent="0">
              <a:buNone/>
            </a:pPr>
            <a:r>
              <a:rPr lang="en-US" sz="12800" b="0" dirty="0">
                <a:solidFill>
                  <a:schemeClr val="tx1"/>
                </a:solidFill>
              </a:rPr>
              <a:t>Measure Curricular efficacy using :</a:t>
            </a:r>
          </a:p>
          <a:p>
            <a:pPr lvl="1">
              <a:buFont typeface="Arial" panose="020B0604020202020204" pitchFamily="34" charset="0"/>
              <a:buChar char="•"/>
            </a:pPr>
            <a:r>
              <a:rPr lang="en-US" sz="12800" b="0" dirty="0">
                <a:solidFill>
                  <a:schemeClr val="tx1"/>
                </a:solidFill>
              </a:rPr>
              <a:t>The assessments (tagged exam questions) to help monitor student progress </a:t>
            </a:r>
          </a:p>
          <a:p>
            <a:pPr lvl="1">
              <a:buFont typeface="Arial" panose="020B0604020202020204" pitchFamily="34" charset="0"/>
              <a:buChar char="•"/>
            </a:pPr>
            <a:r>
              <a:rPr lang="en-US" sz="12800" b="0" dirty="0">
                <a:solidFill>
                  <a:schemeClr val="tx1"/>
                </a:solidFill>
              </a:rPr>
              <a:t>To validate whether the student is making satisfactory progress between introduction, reinforcement, and mastery </a:t>
            </a:r>
          </a:p>
          <a:p>
            <a:pPr lvl="1">
              <a:buFont typeface="Arial" panose="020B0604020202020204" pitchFamily="34" charset="0"/>
              <a:buChar char="•"/>
            </a:pPr>
            <a:r>
              <a:rPr lang="en-US" sz="12800" dirty="0">
                <a:solidFill>
                  <a:schemeClr val="tx1"/>
                </a:solidFill>
              </a:rPr>
              <a:t>Use these results to either help individual students focus on areas for improvement or to identify opportunities for improvement in the curriculum</a:t>
            </a:r>
            <a:endParaRPr lang="en-US" sz="12800" b="0" dirty="0">
              <a:solidFill>
                <a:schemeClr val="tx1"/>
              </a:solidFill>
            </a:endParaRPr>
          </a:p>
          <a:p>
            <a:pPr lvl="1"/>
            <a:r>
              <a:rPr lang="en-US" sz="9600" dirty="0"/>
              <a:t>identifying where the subject matter is covered in the specific class or lecture, and maybe down to the specific </a:t>
            </a:r>
            <a:endParaRPr lang="en-US" sz="20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8982"/>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240324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solidFill>
                  <a:srgbClr val="0E1478"/>
                </a:solidFill>
              </a:rPr>
              <a:t>Translating curriculum mapping into Curricular Quality Improvement</a:t>
            </a:r>
          </a:p>
        </p:txBody>
      </p:sp>
      <p:sp>
        <p:nvSpPr>
          <p:cNvPr id="3" name="Content Placeholder 2"/>
          <p:cNvSpPr>
            <a:spLocks noGrp="1"/>
          </p:cNvSpPr>
          <p:nvPr>
            <p:ph idx="1"/>
          </p:nvPr>
        </p:nvSpPr>
        <p:spPr>
          <a:xfrm>
            <a:off x="693681" y="1430672"/>
            <a:ext cx="8339959" cy="4575895"/>
          </a:xfrm>
        </p:spPr>
        <p:txBody>
          <a:bodyPr>
            <a:noAutofit/>
          </a:bodyPr>
          <a:lstStyle/>
          <a:p>
            <a:pPr>
              <a:buFont typeface="Arial" panose="020B0604020202020204" pitchFamily="34" charset="0"/>
              <a:buChar char="•"/>
            </a:pPr>
            <a:r>
              <a:rPr lang="en-US" sz="3000" dirty="0">
                <a:solidFill>
                  <a:schemeClr val="tx1"/>
                </a:solidFill>
              </a:rPr>
              <a:t>Departments address gaps in the vertical and horizontal alignment of courses</a:t>
            </a:r>
          </a:p>
          <a:p>
            <a:pPr>
              <a:buFont typeface="Arial" panose="020B0604020202020204" pitchFamily="34" charset="0"/>
              <a:buChar char="•"/>
            </a:pPr>
            <a:r>
              <a:rPr lang="en-US" sz="3000" dirty="0">
                <a:solidFill>
                  <a:schemeClr val="tx1"/>
                </a:solidFill>
              </a:rPr>
              <a:t>Faculty assess the level of mastery students have achieved in preceding courses and build on specific skills and knowledge</a:t>
            </a:r>
          </a:p>
          <a:p>
            <a:pPr>
              <a:buFont typeface="Arial" panose="020B0604020202020204" pitchFamily="34" charset="0"/>
              <a:buChar char="•"/>
            </a:pPr>
            <a:r>
              <a:rPr lang="en-US" sz="3000" dirty="0">
                <a:solidFill>
                  <a:schemeClr val="tx1"/>
                </a:solidFill>
              </a:rPr>
              <a:t>Individual student difficulties will be easier to identify.</a:t>
            </a:r>
          </a:p>
          <a:p>
            <a:pPr>
              <a:buFont typeface="Arial" panose="020B0604020202020204" pitchFamily="34" charset="0"/>
              <a:buChar char="•"/>
            </a:pPr>
            <a:r>
              <a:rPr lang="en-US" sz="3000" dirty="0">
                <a:solidFill>
                  <a:schemeClr val="tx1"/>
                </a:solidFill>
              </a:rPr>
              <a:t>Revise the didactic approach if the entire class has difficulty with an identified topic</a:t>
            </a:r>
            <a:endParaRPr lang="en-US" sz="30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8982"/>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142871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E1478"/>
                </a:solidFill>
              </a:rPr>
              <a:t>Conclusion/ Discussion</a:t>
            </a:r>
          </a:p>
        </p:txBody>
      </p:sp>
      <p:sp>
        <p:nvSpPr>
          <p:cNvPr id="3" name="Content Placeholder 2"/>
          <p:cNvSpPr>
            <a:spLocks noGrp="1"/>
          </p:cNvSpPr>
          <p:nvPr>
            <p:ph idx="1"/>
          </p:nvPr>
        </p:nvSpPr>
        <p:spPr>
          <a:xfrm>
            <a:off x="457200" y="1417638"/>
            <a:ext cx="8229600" cy="4232393"/>
          </a:xfrm>
        </p:spPr>
        <p:txBody>
          <a:bodyPr>
            <a:normAutofit fontScale="25000" lnSpcReduction="20000"/>
          </a:bodyPr>
          <a:lstStyle/>
          <a:p>
            <a:pPr marL="0" indent="0" algn="ctr">
              <a:buNone/>
            </a:pPr>
            <a:r>
              <a:rPr lang="en-US" sz="14000" dirty="0">
                <a:solidFill>
                  <a:schemeClr val="tx1"/>
                </a:solidFill>
              </a:rPr>
              <a:t>Effective and sustainable curriculum mapping requires:</a:t>
            </a:r>
          </a:p>
          <a:p>
            <a:pPr lvl="1">
              <a:buFont typeface="Arial" panose="020B0604020202020204" pitchFamily="34" charset="0"/>
              <a:buChar char="•"/>
            </a:pPr>
            <a:r>
              <a:rPr lang="en-US" sz="14000" dirty="0">
                <a:solidFill>
                  <a:schemeClr val="tx1"/>
                </a:solidFill>
              </a:rPr>
              <a:t>A systematic  iterative and reflective approach</a:t>
            </a:r>
          </a:p>
          <a:p>
            <a:pPr lvl="1">
              <a:buFont typeface="Arial" panose="020B0604020202020204" pitchFamily="34" charset="0"/>
              <a:buChar char="•"/>
            </a:pPr>
            <a:r>
              <a:rPr lang="en-US" sz="14000" dirty="0">
                <a:solidFill>
                  <a:schemeClr val="tx1"/>
                </a:solidFill>
              </a:rPr>
              <a:t>Dedicated and engaged faculty members</a:t>
            </a:r>
          </a:p>
          <a:p>
            <a:pPr lvl="1">
              <a:buFont typeface="Arial" panose="020B0604020202020204" pitchFamily="34" charset="0"/>
              <a:buChar char="•"/>
            </a:pPr>
            <a:r>
              <a:rPr lang="en-US" sz="14000" dirty="0">
                <a:solidFill>
                  <a:schemeClr val="tx1"/>
                </a:solidFill>
              </a:rPr>
              <a:t>Creativity (centralized vs. decentralized effort)</a:t>
            </a:r>
          </a:p>
          <a:p>
            <a:pPr lvl="1">
              <a:buFont typeface="Arial" panose="020B0604020202020204" pitchFamily="34" charset="0"/>
              <a:buChar char="•"/>
            </a:pPr>
            <a:r>
              <a:rPr lang="en-US" sz="14000" dirty="0">
                <a:solidFill>
                  <a:schemeClr val="tx1"/>
                </a:solidFill>
              </a:rPr>
              <a:t>Leadership at all levels of the institution </a:t>
            </a:r>
            <a:r>
              <a:rPr lang="en-US" sz="9200" dirty="0"/>
              <a:t>Opportunities</a:t>
            </a:r>
          </a:p>
          <a:p>
            <a:pPr lvl="0"/>
            <a:endParaRPr lang="en-US" sz="6400" dirty="0">
              <a:solidFill>
                <a:schemeClr val="tx1"/>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373722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E1478"/>
                </a:solidFill>
              </a:rPr>
              <a:t>Challenges/ Opportunities and Future Directions</a:t>
            </a:r>
          </a:p>
        </p:txBody>
      </p:sp>
      <p:sp>
        <p:nvSpPr>
          <p:cNvPr id="3" name="Content Placeholder 2"/>
          <p:cNvSpPr>
            <a:spLocks noGrp="1"/>
          </p:cNvSpPr>
          <p:nvPr>
            <p:ph idx="1"/>
          </p:nvPr>
        </p:nvSpPr>
        <p:spPr/>
        <p:txBody>
          <a:bodyPr>
            <a:normAutofit fontScale="92500"/>
          </a:bodyPr>
          <a:lstStyle/>
          <a:p>
            <a:r>
              <a:rPr lang="en-US" dirty="0">
                <a:solidFill>
                  <a:srgbClr val="070B46"/>
                </a:solidFill>
              </a:rPr>
              <a:t>Curricular mapping will be difficult for those institutions not used to having clinical and basic science departments working closely together</a:t>
            </a:r>
          </a:p>
          <a:p>
            <a:r>
              <a:rPr lang="en-US" dirty="0">
                <a:solidFill>
                  <a:srgbClr val="070B46"/>
                </a:solidFill>
              </a:rPr>
              <a:t>This is not a one-time endeavor; rather, it is a continuous quality improvement process</a:t>
            </a:r>
          </a:p>
          <a:p>
            <a:r>
              <a:rPr lang="en-US" dirty="0">
                <a:solidFill>
                  <a:srgbClr val="070B46"/>
                </a:solidFill>
              </a:rPr>
              <a:t>This is an opportunity to reduce unnecessary redundancies, and to identify those areas where reinforcement and enhancement are beneficial.</a:t>
            </a:r>
          </a:p>
          <a:p>
            <a:endParaRPr lang="en-US" dirty="0">
              <a:solidFill>
                <a:srgbClr val="070B46"/>
              </a:solidFill>
            </a:endParaRPr>
          </a:p>
          <a:p>
            <a:endParaRPr lang="en-US" dirty="0">
              <a:solidFill>
                <a:srgbClr val="070B46"/>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248572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The Chinese Character for Change = Danger + Opportunity</a:t>
            </a:r>
          </a:p>
        </p:txBody>
      </p:sp>
      <p:pic>
        <p:nvPicPr>
          <p:cNvPr id="4" name="Content Placeholder 3" descr="Danger Opportunity Chinese character imag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4937" y="1797268"/>
            <a:ext cx="6079097" cy="3894083"/>
          </a:xfrm>
        </p:spPr>
      </p:pic>
    </p:spTree>
    <p:extLst>
      <p:ext uri="{BB962C8B-B14F-4D97-AF65-F5344CB8AC3E}">
        <p14:creationId xmlns:p14="http://schemas.microsoft.com/office/powerpoint/2010/main" val="3108675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E1478"/>
                </a:solidFill>
              </a:rPr>
              <a:t>References</a:t>
            </a:r>
          </a:p>
        </p:txBody>
      </p:sp>
      <p:sp>
        <p:nvSpPr>
          <p:cNvPr id="3" name="Content Placeholder 2"/>
          <p:cNvSpPr>
            <a:spLocks noGrp="1"/>
          </p:cNvSpPr>
          <p:nvPr>
            <p:ph idx="1"/>
          </p:nvPr>
        </p:nvSpPr>
        <p:spPr>
          <a:xfrm>
            <a:off x="457200" y="1253358"/>
            <a:ext cx="8229600" cy="4232393"/>
          </a:xfrm>
        </p:spPr>
        <p:txBody>
          <a:bodyPr>
            <a:normAutofit fontScale="25000" lnSpcReduction="20000"/>
          </a:bodyPr>
          <a:lstStyle/>
          <a:p>
            <a:r>
              <a:rPr lang="en-US" sz="9600" dirty="0"/>
              <a:t>Curricular Mapping:  New Challenges/New Opportunities</a:t>
            </a:r>
          </a:p>
          <a:p>
            <a:r>
              <a:rPr lang="en-US" sz="8000" dirty="0" err="1">
                <a:solidFill>
                  <a:srgbClr val="53565A"/>
                </a:solidFill>
                <a:latin typeface="Roboto"/>
                <a:ea typeface="Calibri" panose="020F0502020204030204" pitchFamily="34" charset="0"/>
                <a:cs typeface="Times New Roman" panose="02020603050405020304" pitchFamily="18" charset="0"/>
              </a:rPr>
              <a:t>Zelenitsky</a:t>
            </a:r>
            <a:r>
              <a:rPr lang="en-US" sz="8000" dirty="0">
                <a:solidFill>
                  <a:srgbClr val="53565A"/>
                </a:solidFill>
                <a:latin typeface="Roboto"/>
                <a:ea typeface="Calibri" panose="020F0502020204030204" pitchFamily="34" charset="0"/>
                <a:cs typeface="Times New Roman" panose="02020603050405020304" pitchFamily="18" charset="0"/>
              </a:rPr>
              <a:t>, S., </a:t>
            </a:r>
            <a:r>
              <a:rPr lang="en-US" sz="8000" dirty="0" err="1">
                <a:solidFill>
                  <a:srgbClr val="53565A"/>
                </a:solidFill>
                <a:latin typeface="Roboto"/>
                <a:ea typeface="Calibri" panose="020F0502020204030204" pitchFamily="34" charset="0"/>
                <a:cs typeface="Times New Roman" panose="02020603050405020304" pitchFamily="18" charset="0"/>
              </a:rPr>
              <a:t>Vercaigne</a:t>
            </a:r>
            <a:r>
              <a:rPr lang="en-US" sz="8000" dirty="0">
                <a:solidFill>
                  <a:srgbClr val="53565A"/>
                </a:solidFill>
                <a:latin typeface="Roboto"/>
                <a:ea typeface="Calibri" panose="020F0502020204030204" pitchFamily="34" charset="0"/>
                <a:cs typeface="Times New Roman" panose="02020603050405020304" pitchFamily="18" charset="0"/>
              </a:rPr>
              <a:t>, L., Davies, N. M., Davis, C., Renaud, R., &amp; </a:t>
            </a:r>
            <a:r>
              <a:rPr lang="en-US" sz="8000" dirty="0" err="1">
                <a:solidFill>
                  <a:srgbClr val="53565A"/>
                </a:solidFill>
                <a:latin typeface="Roboto"/>
                <a:ea typeface="Calibri" panose="020F0502020204030204" pitchFamily="34" charset="0"/>
                <a:cs typeface="Times New Roman" panose="02020603050405020304" pitchFamily="18" charset="0"/>
              </a:rPr>
              <a:t>Kristjanson</a:t>
            </a:r>
            <a:r>
              <a:rPr lang="en-US" sz="8000" dirty="0">
                <a:solidFill>
                  <a:srgbClr val="53565A"/>
                </a:solidFill>
                <a:latin typeface="Roboto"/>
                <a:ea typeface="Calibri" panose="020F0502020204030204" pitchFamily="34" charset="0"/>
                <a:cs typeface="Times New Roman" panose="02020603050405020304" pitchFamily="18" charset="0"/>
              </a:rPr>
              <a:t>, C. Using curriculum mapping to engage faculty members in the analysis of a pharmacy program.</a:t>
            </a:r>
            <a:r>
              <a:rPr lang="en-US" sz="8000" i="1" dirty="0">
                <a:solidFill>
                  <a:srgbClr val="53565A"/>
                </a:solidFill>
                <a:latin typeface="Roboto"/>
                <a:ea typeface="Calibri" panose="020F0502020204030204" pitchFamily="34" charset="0"/>
                <a:cs typeface="Times New Roman" panose="02020603050405020304" pitchFamily="18" charset="0"/>
              </a:rPr>
              <a:t> American Journal of Pharmaceutical Education, 78</a:t>
            </a:r>
            <a:r>
              <a:rPr lang="en-US" sz="8000" dirty="0">
                <a:solidFill>
                  <a:srgbClr val="53565A"/>
                </a:solidFill>
                <a:latin typeface="Roboto"/>
                <a:ea typeface="Calibri" panose="020F0502020204030204" pitchFamily="34" charset="0"/>
                <a:cs typeface="Times New Roman" panose="02020603050405020304" pitchFamily="18" charset="0"/>
              </a:rPr>
              <a:t>(7), (2014).  </a:t>
            </a:r>
            <a:endParaRPr lang="en-US" sz="2000" dirty="0"/>
          </a:p>
          <a:p>
            <a:r>
              <a:rPr lang="en-US" sz="8000" dirty="0">
                <a:solidFill>
                  <a:srgbClr val="53565A"/>
                </a:solidFill>
                <a:latin typeface="Roboto"/>
                <a:ea typeface="Calibri" panose="020F0502020204030204" pitchFamily="34" charset="0"/>
                <a:cs typeface="Times New Roman" panose="02020603050405020304" pitchFamily="18" charset="0"/>
              </a:rPr>
              <a:t>Al-</a:t>
            </a:r>
            <a:r>
              <a:rPr lang="en-US" sz="8000" dirty="0" err="1">
                <a:solidFill>
                  <a:srgbClr val="53565A"/>
                </a:solidFill>
                <a:latin typeface="Roboto"/>
                <a:ea typeface="Calibri" panose="020F0502020204030204" pitchFamily="34" charset="0"/>
                <a:cs typeface="Times New Roman" panose="02020603050405020304" pitchFamily="18" charset="0"/>
              </a:rPr>
              <a:t>Eyd</a:t>
            </a:r>
            <a:r>
              <a:rPr lang="en-US" sz="8000" dirty="0">
                <a:solidFill>
                  <a:srgbClr val="53565A"/>
                </a:solidFill>
                <a:latin typeface="Roboto"/>
                <a:ea typeface="Calibri" panose="020F0502020204030204" pitchFamily="34" charset="0"/>
                <a:cs typeface="Times New Roman" panose="02020603050405020304" pitchFamily="18" charset="0"/>
              </a:rPr>
              <a:t>, G., </a:t>
            </a:r>
            <a:r>
              <a:rPr lang="en-US" sz="8000" dirty="0" err="1">
                <a:solidFill>
                  <a:srgbClr val="53565A"/>
                </a:solidFill>
                <a:latin typeface="Roboto"/>
                <a:ea typeface="Calibri" panose="020F0502020204030204" pitchFamily="34" charset="0"/>
                <a:cs typeface="Times New Roman" panose="02020603050405020304" pitchFamily="18" charset="0"/>
              </a:rPr>
              <a:t>Achike</a:t>
            </a:r>
            <a:r>
              <a:rPr lang="en-US" sz="8000" dirty="0">
                <a:solidFill>
                  <a:srgbClr val="53565A"/>
                </a:solidFill>
                <a:latin typeface="Roboto"/>
                <a:ea typeface="Calibri" panose="020F0502020204030204" pitchFamily="34" charset="0"/>
                <a:cs typeface="Times New Roman" panose="02020603050405020304" pitchFamily="18" charset="0"/>
              </a:rPr>
              <a:t>, F., Agarwal, M., </a:t>
            </a:r>
            <a:r>
              <a:rPr lang="en-US" sz="8000" dirty="0" err="1">
                <a:solidFill>
                  <a:srgbClr val="53565A"/>
                </a:solidFill>
                <a:latin typeface="Roboto"/>
                <a:ea typeface="Calibri" panose="020F0502020204030204" pitchFamily="34" charset="0"/>
                <a:cs typeface="Times New Roman" panose="02020603050405020304" pitchFamily="18" charset="0"/>
              </a:rPr>
              <a:t>Atamna</a:t>
            </a:r>
            <a:r>
              <a:rPr lang="en-US" sz="8000" dirty="0">
                <a:solidFill>
                  <a:srgbClr val="53565A"/>
                </a:solidFill>
                <a:latin typeface="Roboto"/>
                <a:ea typeface="Calibri" panose="020F0502020204030204" pitchFamily="34" charset="0"/>
                <a:cs typeface="Times New Roman" panose="02020603050405020304" pitchFamily="18" charset="0"/>
              </a:rPr>
              <a:t>, H., </a:t>
            </a:r>
            <a:r>
              <a:rPr lang="en-US" sz="8000" dirty="0" err="1">
                <a:solidFill>
                  <a:srgbClr val="53565A"/>
                </a:solidFill>
                <a:latin typeface="Roboto"/>
                <a:ea typeface="Calibri" panose="020F0502020204030204" pitchFamily="34" charset="0"/>
                <a:cs typeface="Times New Roman" panose="02020603050405020304" pitchFamily="18" charset="0"/>
              </a:rPr>
              <a:t>Atapattu</a:t>
            </a:r>
            <a:r>
              <a:rPr lang="en-US" sz="8000" dirty="0">
                <a:solidFill>
                  <a:srgbClr val="53565A"/>
                </a:solidFill>
                <a:latin typeface="Roboto"/>
                <a:ea typeface="Calibri" panose="020F0502020204030204" pitchFamily="34" charset="0"/>
                <a:cs typeface="Times New Roman" panose="02020603050405020304" pitchFamily="18" charset="0"/>
              </a:rPr>
              <a:t>, D. N., Castro, L., . . . </a:t>
            </a:r>
            <a:r>
              <a:rPr lang="en-US" sz="8000" dirty="0" err="1">
                <a:solidFill>
                  <a:srgbClr val="53565A"/>
                </a:solidFill>
                <a:latin typeface="Roboto"/>
                <a:ea typeface="Calibri" panose="020F0502020204030204" pitchFamily="34" charset="0"/>
                <a:cs typeface="Times New Roman" panose="02020603050405020304" pitchFamily="18" charset="0"/>
              </a:rPr>
              <a:t>Tenore</a:t>
            </a:r>
            <a:r>
              <a:rPr lang="en-US" sz="8000" dirty="0">
                <a:solidFill>
                  <a:srgbClr val="53565A"/>
                </a:solidFill>
                <a:latin typeface="Roboto"/>
                <a:ea typeface="Calibri" panose="020F0502020204030204" pitchFamily="34" charset="0"/>
                <a:cs typeface="Times New Roman" panose="02020603050405020304" pitchFamily="18" charset="0"/>
              </a:rPr>
              <a:t>, A.. Curriculum mapping as a tool to facilitate curriculum development: A new school of medicine experience.</a:t>
            </a:r>
            <a:r>
              <a:rPr lang="en-US" sz="8000" i="1" dirty="0">
                <a:solidFill>
                  <a:srgbClr val="53565A"/>
                </a:solidFill>
                <a:latin typeface="Roboto"/>
                <a:ea typeface="Calibri" panose="020F0502020204030204" pitchFamily="34" charset="0"/>
                <a:cs typeface="Times New Roman" panose="02020603050405020304" pitchFamily="18" charset="0"/>
              </a:rPr>
              <a:t> BMC Medical Education, 18</a:t>
            </a:r>
            <a:r>
              <a:rPr lang="en-US" sz="8000" dirty="0">
                <a:solidFill>
                  <a:srgbClr val="53565A"/>
                </a:solidFill>
                <a:latin typeface="Roboto"/>
                <a:ea typeface="Calibri" panose="020F0502020204030204" pitchFamily="34" charset="0"/>
                <a:cs typeface="Times New Roman" panose="02020603050405020304" pitchFamily="18" charset="0"/>
              </a:rPr>
              <a:t>(1), 18-9. (2018)</a:t>
            </a:r>
          </a:p>
          <a:p>
            <a:r>
              <a:rPr lang="en-US" sz="8000" dirty="0">
                <a:solidFill>
                  <a:srgbClr val="53565A"/>
                </a:solidFill>
                <a:latin typeface="Roboto"/>
                <a:ea typeface="Calibri" panose="020F0502020204030204" pitchFamily="34" charset="0"/>
                <a:cs typeface="Times New Roman" panose="02020603050405020304" pitchFamily="18" charset="0"/>
              </a:rPr>
              <a:t>Cottrell, S., Hedrick, J. S., Lama, A., Chen, B., West, C. A., Graham, Wright, M. Curriculum mapping: A comparative analysis of two medical school models.</a:t>
            </a:r>
            <a:r>
              <a:rPr lang="en-US" sz="8000" i="1" dirty="0">
                <a:solidFill>
                  <a:srgbClr val="53565A"/>
                </a:solidFill>
                <a:latin typeface="Roboto"/>
                <a:ea typeface="Calibri" panose="020F0502020204030204" pitchFamily="34" charset="0"/>
                <a:cs typeface="Times New Roman" panose="02020603050405020304" pitchFamily="18" charset="0"/>
              </a:rPr>
              <a:t> Medical Science Educator, 26</a:t>
            </a:r>
            <a:r>
              <a:rPr lang="en-US" sz="8000" dirty="0">
                <a:solidFill>
                  <a:srgbClr val="53565A"/>
                </a:solidFill>
                <a:latin typeface="Roboto"/>
                <a:ea typeface="Calibri" panose="020F0502020204030204" pitchFamily="34" charset="0"/>
                <a:cs typeface="Times New Roman" panose="02020603050405020304" pitchFamily="18" charset="0"/>
              </a:rPr>
              <a:t>(1), 169-174. (2016).  </a:t>
            </a:r>
          </a:p>
          <a:p>
            <a:r>
              <a:rPr lang="en-US" sz="8000" dirty="0">
                <a:solidFill>
                  <a:srgbClr val="53565A"/>
                </a:solidFill>
                <a:latin typeface="Roboto"/>
                <a:ea typeface="Calibri" panose="020F0502020204030204" pitchFamily="34" charset="0"/>
                <a:cs typeface="Times New Roman" panose="02020603050405020304" pitchFamily="18" charset="0"/>
              </a:rPr>
              <a:t>Levin, P. F., &amp; </a:t>
            </a:r>
            <a:r>
              <a:rPr lang="en-US" sz="8000" dirty="0" err="1">
                <a:solidFill>
                  <a:srgbClr val="53565A"/>
                </a:solidFill>
                <a:latin typeface="Roboto"/>
                <a:ea typeface="Calibri" panose="020F0502020204030204" pitchFamily="34" charset="0"/>
                <a:cs typeface="Times New Roman" panose="02020603050405020304" pitchFamily="18" charset="0"/>
              </a:rPr>
              <a:t>Suhayda</a:t>
            </a:r>
            <a:r>
              <a:rPr lang="en-US" sz="8000" dirty="0">
                <a:solidFill>
                  <a:srgbClr val="53565A"/>
                </a:solidFill>
                <a:latin typeface="Roboto"/>
                <a:ea typeface="Calibri" panose="020F0502020204030204" pitchFamily="34" charset="0"/>
                <a:cs typeface="Times New Roman" panose="02020603050405020304" pitchFamily="18" charset="0"/>
              </a:rPr>
              <a:t>, R. Transitioning to the DNP: Ensuring integrity of the curriculum through curriculum mapping.</a:t>
            </a:r>
            <a:r>
              <a:rPr lang="en-US" sz="8000" i="1" dirty="0">
                <a:solidFill>
                  <a:srgbClr val="53565A"/>
                </a:solidFill>
                <a:latin typeface="Roboto"/>
                <a:ea typeface="Calibri" panose="020F0502020204030204" pitchFamily="34" charset="0"/>
                <a:cs typeface="Times New Roman" panose="02020603050405020304" pitchFamily="18" charset="0"/>
              </a:rPr>
              <a:t> Nurse Educator, 43</a:t>
            </a:r>
            <a:r>
              <a:rPr lang="en-US" sz="8000" dirty="0">
                <a:solidFill>
                  <a:srgbClr val="53565A"/>
                </a:solidFill>
                <a:latin typeface="Roboto"/>
                <a:ea typeface="Calibri" panose="020F0502020204030204" pitchFamily="34" charset="0"/>
                <a:cs typeface="Times New Roman" panose="02020603050405020304" pitchFamily="18" charset="0"/>
              </a:rPr>
              <a:t>(3), 112-114. (2018). </a:t>
            </a:r>
          </a:p>
          <a:p>
            <a:endParaRPr lang="en-US" sz="8000" dirty="0">
              <a:solidFill>
                <a:srgbClr val="53565A"/>
              </a:solidFill>
              <a:latin typeface="Roboto"/>
              <a:ea typeface="Calibri" panose="020F0502020204030204" pitchFamily="34" charset="0"/>
              <a:cs typeface="Times New Roman" panose="02020603050405020304" pitchFamily="18" charset="0"/>
            </a:endParaRPr>
          </a:p>
          <a:p>
            <a:pPr marL="0" indent="0">
              <a:buNone/>
            </a:pPr>
            <a:endParaRPr lang="en-US" sz="8000" dirty="0">
              <a:solidFill>
                <a:srgbClr val="53565A"/>
              </a:solidFill>
              <a:latin typeface="Roboto"/>
              <a:cs typeface="Times New Roman" panose="02020603050405020304" pitchFamily="18" charset="0"/>
            </a:endParaRPr>
          </a:p>
          <a:p>
            <a:pPr lvl="0"/>
            <a:r>
              <a:rPr lang="en-US" sz="8000" dirty="0"/>
              <a:t>sufficient to just show that it was covered.  The expectation is now to demonstrate progression in level of competency</a:t>
            </a:r>
          </a:p>
          <a:p>
            <a:pPr lvl="1"/>
            <a:r>
              <a:rPr lang="en-US" sz="8000" dirty="0"/>
              <a:t>Elements</a:t>
            </a:r>
          </a:p>
          <a:p>
            <a:pPr lvl="2"/>
            <a:r>
              <a:rPr lang="en-US" sz="8000" dirty="0"/>
              <a:t>Introduction</a:t>
            </a:r>
          </a:p>
          <a:p>
            <a:pPr lvl="2"/>
            <a:r>
              <a:rPr lang="en-US" sz="8000" dirty="0"/>
              <a:t>Reinforcement</a:t>
            </a:r>
          </a:p>
          <a:p>
            <a:pPr lvl="2"/>
            <a:r>
              <a:rPr lang="en-US" sz="8000" dirty="0"/>
              <a:t>Mastery</a:t>
            </a:r>
          </a:p>
          <a:p>
            <a:pPr lvl="1"/>
            <a:r>
              <a:rPr lang="en-US" dirty="0"/>
              <a:t>To what level of detail?</a:t>
            </a:r>
            <a:endParaRPr lang="en-US" sz="2400" dirty="0"/>
          </a:p>
          <a:p>
            <a:pPr lvl="2"/>
            <a:r>
              <a:rPr lang="en-US" dirty="0"/>
              <a:t>Depending on the program, I would recommend identifying where the subject matter is covered in the specific class or lecture, and maybe down to the specific slide</a:t>
            </a:r>
            <a:endParaRPr lang="en-US" sz="2000" dirty="0"/>
          </a:p>
          <a:p>
            <a:pPr lvl="2"/>
            <a:r>
              <a:rPr lang="en-US" dirty="0"/>
              <a:t>How is it measured?  Exam questions should be tagged with the specific element so that student progress can be monitored</a:t>
            </a:r>
            <a:endParaRPr lang="en-US" sz="2000" dirty="0"/>
          </a:p>
          <a:p>
            <a:pPr lvl="1"/>
            <a:r>
              <a:rPr lang="en-US" dirty="0"/>
              <a:t>Purpose</a:t>
            </a:r>
            <a:endParaRPr lang="en-US" sz="2400" dirty="0"/>
          </a:p>
          <a:p>
            <a:pPr lvl="2"/>
            <a:r>
              <a:rPr lang="en-US" dirty="0"/>
              <a:t>Dynamic document serving to capture state of the curriculum as well as a guide for the CC to track gaps; healthy vs. unnecessary redundancies etc.</a:t>
            </a:r>
            <a:endParaRPr lang="en-US" sz="2000" dirty="0"/>
          </a:p>
          <a:p>
            <a:pPr lvl="0"/>
            <a:r>
              <a:rPr lang="en-US" dirty="0"/>
              <a:t>What is required now?</a:t>
            </a:r>
            <a:endParaRPr lang="en-US" sz="2800" dirty="0"/>
          </a:p>
          <a:p>
            <a:pPr lvl="1"/>
            <a:r>
              <a:rPr lang="en-US" dirty="0"/>
              <a:t>First, a review of any curricular requirements/standards must be performed to identify the elements</a:t>
            </a:r>
            <a:endParaRPr lang="en-US" sz="2400" dirty="0"/>
          </a:p>
          <a:p>
            <a:pPr lvl="1"/>
            <a:r>
              <a:rPr lang="en-US" dirty="0"/>
              <a:t>The identified elements are presented to department chairs, then to the faculty to identify where these topics are covered (to the lecture or even the slide) and identify whether it is introductory, reinforcement, and mastery level.</a:t>
            </a:r>
            <a:endParaRPr lang="en-US" sz="2400" dirty="0"/>
          </a:p>
          <a:p>
            <a:pPr lvl="1"/>
            <a:r>
              <a:rPr lang="en-US" dirty="0"/>
              <a:t>The reason ALL elements are presented to ALL faculty, is that we discovered that several items were being taught in different courses by different people, and in several instances, in different disciplines.  This is not bad, as it is conducive to stratifying introduction, reinforcement, and mastery.  It may also be a conduit for communication between departments (such as basic science and clinical faculty) to coordinate efforts and eliminate redundancies.  It may also be an opportunity for clinical faculty to educate basic science faculty about changes in practice (and which things are either changed or not used anymore).</a:t>
            </a:r>
            <a:endParaRPr lang="en-US" sz="2400" dirty="0"/>
          </a:p>
          <a:p>
            <a:pPr lvl="0"/>
            <a:r>
              <a:rPr lang="en-US" dirty="0"/>
              <a:t>PDSA</a:t>
            </a:r>
            <a:endParaRPr lang="en-US" sz="2800" dirty="0"/>
          </a:p>
          <a:p>
            <a:pPr lvl="1"/>
            <a:r>
              <a:rPr lang="en-US" dirty="0"/>
              <a:t>This is an ongoing continuous quality improvement (CQI) process.  Through the assessments (this is why it is important to tag the category of the question), we can determine if the student is making satisfactory progress between introduction, reinforcement, and mastery (in several instances, mastery may occur during clinical rotations outside of the didactic environment, so it is important to capture these elements in the clinical assessments of the students).  </a:t>
            </a:r>
            <a:endParaRPr lang="en-US" sz="2400" dirty="0"/>
          </a:p>
          <a:p>
            <a:pPr lvl="1"/>
            <a:r>
              <a:rPr lang="en-US" dirty="0"/>
              <a:t>Action plans are developed</a:t>
            </a:r>
            <a:endParaRPr lang="en-US" sz="2400" dirty="0"/>
          </a:p>
          <a:p>
            <a:pPr lvl="2"/>
            <a:r>
              <a:rPr lang="en-US" dirty="0"/>
              <a:t>If individual students have difficulty making the progression, the specific areas of deficiency will be easier to identify.</a:t>
            </a:r>
            <a:endParaRPr lang="en-US" sz="2000" dirty="0"/>
          </a:p>
          <a:p>
            <a:pPr lvl="2"/>
            <a:r>
              <a:rPr lang="en-US" dirty="0"/>
              <a:t>If a significant portion of the class has difficulty making progression, the strategy to revise the didactic approach earlier for the specific elements must be revised.</a:t>
            </a:r>
            <a:endParaRPr lang="en-US" sz="2000" dirty="0"/>
          </a:p>
          <a:p>
            <a:pPr lvl="0"/>
            <a:r>
              <a:rPr lang="en-US" dirty="0"/>
              <a:t>Process map example for conducting efficient Curriculum Mapping</a:t>
            </a:r>
            <a:endParaRPr lang="en-US" sz="2800" dirty="0"/>
          </a:p>
          <a:p>
            <a:pPr lvl="1"/>
            <a:r>
              <a:rPr lang="en-US" dirty="0"/>
              <a:t>Departmental mapping (Course and Exam level mapping)</a:t>
            </a:r>
            <a:endParaRPr lang="en-US" sz="2400" dirty="0"/>
          </a:p>
          <a:p>
            <a:pPr lvl="1"/>
            <a:r>
              <a:rPr lang="en-US" dirty="0"/>
              <a:t>Curriculum committee validation of departmental mapping</a:t>
            </a:r>
            <a:endParaRPr lang="en-US" sz="2400" dirty="0"/>
          </a:p>
          <a:p>
            <a:pPr lvl="1"/>
            <a:r>
              <a:rPr lang="en-US" dirty="0"/>
              <a:t>Departmental and CC yearly review and mapping as part of the CQI</a:t>
            </a:r>
            <a:endParaRPr lang="en-US" sz="2400" dirty="0"/>
          </a:p>
          <a:p>
            <a:r>
              <a:rPr lang="en-US" dirty="0"/>
              <a:t> </a:t>
            </a:r>
            <a:endParaRPr lang="en-US" sz="2800" dirty="0"/>
          </a:p>
          <a:p>
            <a:pPr lvl="1"/>
            <a:r>
              <a:rPr lang="en-US" dirty="0"/>
              <a:t> </a:t>
            </a:r>
            <a:endParaRPr lang="en-US" sz="2400" dirty="0"/>
          </a:p>
          <a:p>
            <a:pPr lvl="0"/>
            <a:r>
              <a:rPr lang="en-US" dirty="0"/>
              <a:t>Conclusion/Questions</a:t>
            </a:r>
            <a:endParaRPr lang="en-US" sz="2800" dirty="0"/>
          </a:p>
          <a:p>
            <a:pPr lvl="1"/>
            <a:r>
              <a:rPr lang="en-US" dirty="0"/>
              <a:t> what level of detail?</a:t>
            </a:r>
            <a:endParaRPr lang="en-US" sz="2400" dirty="0"/>
          </a:p>
          <a:p>
            <a:pPr lvl="2"/>
            <a:r>
              <a:rPr lang="en-US" dirty="0"/>
              <a:t>Depending on the program, I would recommend identifying where the subject matter is covered in the specific class or lecture, and maybe down to the specific slide</a:t>
            </a:r>
            <a:endParaRPr lang="en-US" sz="2000" dirty="0"/>
          </a:p>
          <a:p>
            <a:pPr lvl="2"/>
            <a:r>
              <a:rPr lang="en-US" dirty="0"/>
              <a:t>How is it measured?  Exam questions should be tagged with the specific element so that student progress can be monitored</a:t>
            </a:r>
            <a:endParaRPr lang="en-US" sz="2000" dirty="0"/>
          </a:p>
          <a:p>
            <a:pPr lvl="1"/>
            <a:r>
              <a:rPr lang="en-US" dirty="0"/>
              <a:t>Purpose</a:t>
            </a:r>
            <a:endParaRPr lang="en-US" sz="2400" dirty="0"/>
          </a:p>
          <a:p>
            <a:pPr lvl="2"/>
            <a:r>
              <a:rPr lang="en-US" dirty="0"/>
              <a:t>Dynamic document serving to capture state of the curriculum as well as a guide for the CC to track gaps; healthy vs. unnecessary redundancies etc.</a:t>
            </a:r>
            <a:endParaRPr lang="en-US" sz="2000" dirty="0"/>
          </a:p>
          <a:p>
            <a:pPr lvl="0"/>
            <a:r>
              <a:rPr lang="en-US" dirty="0"/>
              <a:t>What is required now?</a:t>
            </a:r>
            <a:endParaRPr lang="en-US" sz="2800" dirty="0"/>
          </a:p>
          <a:p>
            <a:pPr lvl="1"/>
            <a:r>
              <a:rPr lang="en-US" dirty="0"/>
              <a:t>First, a review of any curricular requirements/standards must be performed to identify the elements</a:t>
            </a:r>
            <a:endParaRPr lang="en-US" sz="2400" dirty="0"/>
          </a:p>
          <a:p>
            <a:pPr lvl="1"/>
            <a:r>
              <a:rPr lang="en-US" dirty="0"/>
              <a:t>The identified elements are presented to department chairs, then to the faculty to identify where these topics are covered (to the lecture or even the slide) and identify whether it is introductory, reinforcement, and mastery level.</a:t>
            </a:r>
            <a:endParaRPr lang="en-US" sz="2400" dirty="0"/>
          </a:p>
          <a:p>
            <a:pPr lvl="1"/>
            <a:r>
              <a:rPr lang="en-US" dirty="0"/>
              <a:t>The reason ALL elements are presented to ALL faculty, is that we discovered that several items were being taught in different courses by different people, and in several instances, in different disciplines.  This is not bad, as it is conducive to stratifying introduction, reinforcement, and mastery.  It may also be a conduit for communication between departments (such as basic science and clinical faculty) to coordinate efforts and eliminate redundancies.  It may also be an opportunity for clinical faculty to educate basic science faculty about changes in practice (and which things are either changed or not used anymore).</a:t>
            </a:r>
            <a:endParaRPr lang="en-US" sz="2400" dirty="0"/>
          </a:p>
          <a:p>
            <a:pPr lvl="0"/>
            <a:r>
              <a:rPr lang="en-US" dirty="0"/>
              <a:t>PDSA</a:t>
            </a:r>
            <a:endParaRPr lang="en-US" sz="2800" dirty="0"/>
          </a:p>
          <a:p>
            <a:pPr lvl="1"/>
            <a:r>
              <a:rPr lang="en-US" dirty="0"/>
              <a:t>This is an ongoing continuous quality improvement (CQI) process.  Through the assessments (this is why it is important to tag the category of the question), we can determine if the student is making satisfactory progress between introduction, reinforcement, and mastery (in several instances, mastery may occur during clinical rotations outside of the didactic environment, so it is important to capture these elements in the clinical assessments of the students).  </a:t>
            </a:r>
            <a:endParaRPr lang="en-US" sz="2400" dirty="0"/>
          </a:p>
          <a:p>
            <a:pPr lvl="1"/>
            <a:r>
              <a:rPr lang="en-US" dirty="0"/>
              <a:t>Action plans are developed</a:t>
            </a:r>
            <a:endParaRPr lang="en-US" sz="2400" dirty="0"/>
          </a:p>
          <a:p>
            <a:pPr lvl="2"/>
            <a:r>
              <a:rPr lang="en-US" dirty="0"/>
              <a:t>If individual students have difficulty making the progression, the specific areas of deficiency will be easier to identify.</a:t>
            </a:r>
            <a:endParaRPr lang="en-US" sz="2000" dirty="0"/>
          </a:p>
          <a:p>
            <a:pPr lvl="2"/>
            <a:r>
              <a:rPr lang="en-US" dirty="0"/>
              <a:t>If a significant portion of the class has difficulty making progression, the strategy to revise the didactic approach earlier for the specific elements must be revised.</a:t>
            </a:r>
            <a:endParaRPr lang="en-US" sz="2000" dirty="0"/>
          </a:p>
          <a:p>
            <a:pPr lvl="0"/>
            <a:r>
              <a:rPr lang="en-US" dirty="0"/>
              <a:t>Process map example for conducting efficient Curriculum Mapping</a:t>
            </a:r>
            <a:endParaRPr lang="en-US" sz="2800" dirty="0"/>
          </a:p>
          <a:p>
            <a:pPr lvl="1"/>
            <a:r>
              <a:rPr lang="en-US" dirty="0"/>
              <a:t>Departmental mapping (Course and Exam level mapping)</a:t>
            </a:r>
            <a:endParaRPr lang="en-US" sz="2400" dirty="0"/>
          </a:p>
          <a:p>
            <a:pPr lvl="1"/>
            <a:r>
              <a:rPr lang="en-US" dirty="0"/>
              <a:t>Curriculum committee validation of departmental mapping</a:t>
            </a:r>
            <a:endParaRPr lang="en-US" sz="2400" dirty="0"/>
          </a:p>
          <a:p>
            <a:pPr lvl="1"/>
            <a:r>
              <a:rPr lang="en-US" dirty="0"/>
              <a:t>Departmental and CC yearly review and mapping as part of the CQI</a:t>
            </a:r>
            <a:endParaRPr lang="en-US" sz="2400" dirty="0"/>
          </a:p>
          <a:p>
            <a:r>
              <a:rPr lang="en-US" dirty="0"/>
              <a:t> </a:t>
            </a:r>
            <a:endParaRPr lang="en-US" sz="2800" dirty="0"/>
          </a:p>
          <a:p>
            <a:pPr lvl="1"/>
            <a:r>
              <a:rPr lang="en-US" dirty="0"/>
              <a:t> </a:t>
            </a:r>
            <a:endParaRPr lang="en-US" sz="2400" dirty="0"/>
          </a:p>
          <a:p>
            <a:pPr lvl="0"/>
            <a:r>
              <a:rPr lang="en-US" dirty="0"/>
              <a:t>Conclusion/Questions</a:t>
            </a:r>
            <a:endParaRPr lang="en-US" sz="28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695" y="-180973"/>
            <a:ext cx="5409305" cy="5249333"/>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3216802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E1478"/>
                </a:solidFill>
              </a:rPr>
              <a:t>References</a:t>
            </a:r>
          </a:p>
        </p:txBody>
      </p:sp>
      <p:sp>
        <p:nvSpPr>
          <p:cNvPr id="3" name="Content Placeholder 2"/>
          <p:cNvSpPr>
            <a:spLocks noGrp="1"/>
          </p:cNvSpPr>
          <p:nvPr>
            <p:ph idx="1"/>
          </p:nvPr>
        </p:nvSpPr>
        <p:spPr>
          <a:xfrm>
            <a:off x="457200" y="1253358"/>
            <a:ext cx="8229600" cy="4232393"/>
          </a:xfrm>
        </p:spPr>
        <p:txBody>
          <a:bodyPr>
            <a:normAutofit fontScale="25000" lnSpcReduction="20000"/>
          </a:bodyPr>
          <a:lstStyle/>
          <a:p>
            <a:r>
              <a:rPr lang="en-US" sz="9600" dirty="0"/>
              <a:t>Curricular Mapping:  New Challenges/New Opportunities</a:t>
            </a:r>
          </a:p>
          <a:p>
            <a:r>
              <a:rPr lang="en-US" sz="6400" dirty="0">
                <a:solidFill>
                  <a:srgbClr val="53565A"/>
                </a:solidFill>
                <a:latin typeface="Roboto"/>
                <a:ea typeface="Calibri" panose="020F0502020204030204" pitchFamily="34" charset="0"/>
                <a:cs typeface="Times New Roman" panose="02020603050405020304" pitchFamily="18" charset="0"/>
              </a:rPr>
              <a:t>Michael, M., Wilson, C., Jester, D. J., </a:t>
            </a:r>
            <a:r>
              <a:rPr lang="en-US" sz="6400" dirty="0" err="1">
                <a:solidFill>
                  <a:srgbClr val="53565A"/>
                </a:solidFill>
                <a:latin typeface="Roboto"/>
                <a:ea typeface="Calibri" panose="020F0502020204030204" pitchFamily="34" charset="0"/>
                <a:cs typeface="Times New Roman" panose="02020603050405020304" pitchFamily="18" charset="0"/>
              </a:rPr>
              <a:t>Andel</a:t>
            </a:r>
            <a:r>
              <a:rPr lang="en-US" sz="6400" dirty="0">
                <a:solidFill>
                  <a:srgbClr val="53565A"/>
                </a:solidFill>
                <a:latin typeface="Roboto"/>
                <a:ea typeface="Calibri" panose="020F0502020204030204" pitchFamily="34" charset="0"/>
                <a:cs typeface="Times New Roman" panose="02020603050405020304" pitchFamily="18" charset="0"/>
              </a:rPr>
              <a:t>, R., </a:t>
            </a:r>
            <a:r>
              <a:rPr lang="en-US" sz="6400" dirty="0" err="1">
                <a:solidFill>
                  <a:srgbClr val="53565A"/>
                </a:solidFill>
                <a:latin typeface="Roboto"/>
                <a:ea typeface="Calibri" panose="020F0502020204030204" pitchFamily="34" charset="0"/>
                <a:cs typeface="Times New Roman" panose="02020603050405020304" pitchFamily="18" charset="0"/>
              </a:rPr>
              <a:t>D'Aoust</a:t>
            </a:r>
            <a:r>
              <a:rPr lang="en-US" sz="6400" dirty="0">
                <a:solidFill>
                  <a:srgbClr val="53565A"/>
                </a:solidFill>
                <a:latin typeface="Roboto"/>
                <a:ea typeface="Calibri" panose="020F0502020204030204" pitchFamily="34" charset="0"/>
                <a:cs typeface="Times New Roman" panose="02020603050405020304" pitchFamily="18" charset="0"/>
              </a:rPr>
              <a:t>, R., </a:t>
            </a:r>
            <a:r>
              <a:rPr lang="en-US" sz="6400" dirty="0" err="1">
                <a:solidFill>
                  <a:srgbClr val="53565A"/>
                </a:solidFill>
                <a:latin typeface="Roboto"/>
                <a:ea typeface="Calibri" panose="020F0502020204030204" pitchFamily="34" charset="0"/>
                <a:cs typeface="Times New Roman" panose="02020603050405020304" pitchFamily="18" charset="0"/>
              </a:rPr>
              <a:t>Badana</a:t>
            </a:r>
            <a:r>
              <a:rPr lang="en-US" sz="6400" dirty="0">
                <a:solidFill>
                  <a:srgbClr val="53565A"/>
                </a:solidFill>
                <a:latin typeface="Roboto"/>
                <a:ea typeface="Calibri" panose="020F0502020204030204" pitchFamily="34" charset="0"/>
                <a:cs typeface="Times New Roman" panose="02020603050405020304" pitchFamily="18" charset="0"/>
              </a:rPr>
              <a:t>, A. N. S., &amp; </a:t>
            </a:r>
            <a:r>
              <a:rPr lang="en-US" sz="6400" dirty="0" err="1">
                <a:solidFill>
                  <a:srgbClr val="53565A"/>
                </a:solidFill>
                <a:latin typeface="Roboto"/>
                <a:ea typeface="Calibri" panose="020F0502020204030204" pitchFamily="34" charset="0"/>
                <a:cs typeface="Times New Roman" panose="02020603050405020304" pitchFamily="18" charset="0"/>
              </a:rPr>
              <a:t>Hyer</a:t>
            </a:r>
            <a:r>
              <a:rPr lang="en-US" sz="6400" dirty="0">
                <a:solidFill>
                  <a:srgbClr val="53565A"/>
                </a:solidFill>
                <a:latin typeface="Roboto"/>
                <a:ea typeface="Calibri" panose="020F0502020204030204" pitchFamily="34" charset="0"/>
                <a:cs typeface="Times New Roman" panose="02020603050405020304" pitchFamily="18" charset="0"/>
              </a:rPr>
              <a:t>, K.  Application of curriculum mapping concepts to integrate multidisciplinary competencies in the care of older adults in graduate nurse practitioner curricula.</a:t>
            </a:r>
            <a:r>
              <a:rPr lang="en-US" sz="6400" i="1" dirty="0">
                <a:solidFill>
                  <a:srgbClr val="53565A"/>
                </a:solidFill>
                <a:latin typeface="Roboto"/>
                <a:ea typeface="Calibri" panose="020F0502020204030204" pitchFamily="34" charset="0"/>
                <a:cs typeface="Times New Roman" panose="02020603050405020304" pitchFamily="18" charset="0"/>
              </a:rPr>
              <a:t> Journal of Professional Nursing : Official Journal of the American Association of Colleges of Nursing, 35</a:t>
            </a:r>
            <a:r>
              <a:rPr lang="en-US" sz="6400" dirty="0">
                <a:solidFill>
                  <a:srgbClr val="53565A"/>
                </a:solidFill>
                <a:latin typeface="Roboto"/>
                <a:ea typeface="Calibri" panose="020F0502020204030204" pitchFamily="34" charset="0"/>
                <a:cs typeface="Times New Roman" panose="02020603050405020304" pitchFamily="18" charset="0"/>
              </a:rPr>
              <a:t>(3), 228-239 (2019)</a:t>
            </a:r>
          </a:p>
          <a:p>
            <a:r>
              <a:rPr lang="en-US" sz="6400" dirty="0" err="1">
                <a:solidFill>
                  <a:srgbClr val="53565A"/>
                </a:solidFill>
                <a:latin typeface="Roboto"/>
                <a:ea typeface="Calibri" panose="020F0502020204030204" pitchFamily="34" charset="0"/>
                <a:cs typeface="Times New Roman" panose="02020603050405020304" pitchFamily="18" charset="0"/>
              </a:rPr>
              <a:t>Onen</a:t>
            </a:r>
            <a:r>
              <a:rPr lang="en-US" sz="6400" dirty="0">
                <a:solidFill>
                  <a:srgbClr val="53565A"/>
                </a:solidFill>
                <a:latin typeface="Roboto"/>
                <a:ea typeface="Calibri" panose="020F0502020204030204" pitchFamily="34" charset="0"/>
                <a:cs typeface="Times New Roman" panose="02020603050405020304" pitchFamily="18" charset="0"/>
              </a:rPr>
              <a:t> </a:t>
            </a:r>
            <a:r>
              <a:rPr lang="en-US" sz="6400" dirty="0" err="1">
                <a:solidFill>
                  <a:srgbClr val="53565A"/>
                </a:solidFill>
                <a:latin typeface="Roboto"/>
                <a:ea typeface="Calibri" panose="020F0502020204030204" pitchFamily="34" charset="0"/>
                <a:cs typeface="Times New Roman" panose="02020603050405020304" pitchFamily="18" charset="0"/>
              </a:rPr>
              <a:t>Bayram</a:t>
            </a:r>
            <a:r>
              <a:rPr lang="en-US" sz="6400" dirty="0">
                <a:solidFill>
                  <a:srgbClr val="53565A"/>
                </a:solidFill>
                <a:latin typeface="Roboto"/>
                <a:ea typeface="Calibri" panose="020F0502020204030204" pitchFamily="34" charset="0"/>
                <a:cs typeface="Times New Roman" panose="02020603050405020304" pitchFamily="18" charset="0"/>
              </a:rPr>
              <a:t>, F. E., &amp; </a:t>
            </a:r>
            <a:r>
              <a:rPr lang="en-US" sz="6400" dirty="0" err="1">
                <a:solidFill>
                  <a:srgbClr val="53565A"/>
                </a:solidFill>
                <a:latin typeface="Roboto"/>
                <a:ea typeface="Calibri" panose="020F0502020204030204" pitchFamily="34" charset="0"/>
                <a:cs typeface="Times New Roman" panose="02020603050405020304" pitchFamily="18" charset="0"/>
              </a:rPr>
              <a:t>Koksal</a:t>
            </a:r>
            <a:r>
              <a:rPr lang="en-US" sz="6400" dirty="0">
                <a:solidFill>
                  <a:srgbClr val="53565A"/>
                </a:solidFill>
                <a:latin typeface="Roboto"/>
                <a:ea typeface="Calibri" panose="020F0502020204030204" pitchFamily="34" charset="0"/>
                <a:cs typeface="Times New Roman" panose="02020603050405020304" pitchFamily="18" charset="0"/>
              </a:rPr>
              <a:t>, M. A quantitative curriculum mapping of the faculty of pharmacy of </a:t>
            </a:r>
            <a:r>
              <a:rPr lang="en-US" sz="6400" dirty="0" err="1">
                <a:solidFill>
                  <a:srgbClr val="53565A"/>
                </a:solidFill>
                <a:latin typeface="Roboto"/>
                <a:ea typeface="Calibri" panose="020F0502020204030204" pitchFamily="34" charset="0"/>
                <a:cs typeface="Times New Roman" panose="02020603050405020304" pitchFamily="18" charset="0"/>
              </a:rPr>
              <a:t>yeditepe</a:t>
            </a:r>
            <a:r>
              <a:rPr lang="en-US" sz="6400" dirty="0">
                <a:solidFill>
                  <a:srgbClr val="53565A"/>
                </a:solidFill>
                <a:latin typeface="Roboto"/>
                <a:ea typeface="Calibri" panose="020F0502020204030204" pitchFamily="34" charset="0"/>
                <a:cs typeface="Times New Roman" panose="02020603050405020304" pitchFamily="18" charset="0"/>
              </a:rPr>
              <a:t> university, turkey: A process to assess the consistency of a curriculum with the mission and vision of an institution and national requirements.</a:t>
            </a:r>
            <a:r>
              <a:rPr lang="en-US" sz="6400" i="1" dirty="0">
                <a:solidFill>
                  <a:srgbClr val="53565A"/>
                </a:solidFill>
                <a:latin typeface="Roboto"/>
                <a:ea typeface="Calibri" panose="020F0502020204030204" pitchFamily="34" charset="0"/>
                <a:cs typeface="Times New Roman" panose="02020603050405020304" pitchFamily="18" charset="0"/>
              </a:rPr>
              <a:t> Pharmacy (Basel, Switzerland), 7</a:t>
            </a:r>
            <a:r>
              <a:rPr lang="en-US" sz="6400" dirty="0">
                <a:solidFill>
                  <a:srgbClr val="53565A"/>
                </a:solidFill>
                <a:latin typeface="Roboto"/>
                <a:ea typeface="Calibri" panose="020F0502020204030204" pitchFamily="34" charset="0"/>
                <a:cs typeface="Times New Roman" panose="02020603050405020304" pitchFamily="18" charset="0"/>
              </a:rPr>
              <a:t>(3), (2019). </a:t>
            </a:r>
          </a:p>
          <a:p>
            <a:r>
              <a:rPr lang="en-US" sz="6400" dirty="0" err="1">
                <a:solidFill>
                  <a:srgbClr val="53565A"/>
                </a:solidFill>
                <a:latin typeface="Roboto"/>
                <a:ea typeface="Calibri" panose="020F0502020204030204" pitchFamily="34" charset="0"/>
                <a:cs typeface="Times New Roman" panose="02020603050405020304" pitchFamily="18" charset="0"/>
              </a:rPr>
              <a:t>Sellar</a:t>
            </a:r>
            <a:r>
              <a:rPr lang="en-US" sz="6400" dirty="0">
                <a:solidFill>
                  <a:srgbClr val="53565A"/>
                </a:solidFill>
                <a:latin typeface="Roboto"/>
                <a:ea typeface="Calibri" panose="020F0502020204030204" pitchFamily="34" charset="0"/>
                <a:cs typeface="Times New Roman" panose="02020603050405020304" pitchFamily="18" charset="0"/>
              </a:rPr>
              <a:t>, B., Murray, C. M., Stanley, M., Stewart, H., </a:t>
            </a:r>
            <a:r>
              <a:rPr lang="en-US" sz="6400" dirty="0" err="1">
                <a:solidFill>
                  <a:srgbClr val="53565A"/>
                </a:solidFill>
                <a:latin typeface="Roboto"/>
                <a:ea typeface="Calibri" panose="020F0502020204030204" pitchFamily="34" charset="0"/>
                <a:cs typeface="Times New Roman" panose="02020603050405020304" pitchFamily="18" charset="0"/>
              </a:rPr>
              <a:t>Hipp</a:t>
            </a:r>
            <a:r>
              <a:rPr lang="en-US" sz="6400" dirty="0">
                <a:solidFill>
                  <a:srgbClr val="53565A"/>
                </a:solidFill>
                <a:latin typeface="Roboto"/>
                <a:ea typeface="Calibri" panose="020F0502020204030204" pitchFamily="34" charset="0"/>
                <a:cs typeface="Times New Roman" panose="02020603050405020304" pitchFamily="18" charset="0"/>
              </a:rPr>
              <a:t>, H., &amp; Gilbert-Hunt, S.. Mapping an </a:t>
            </a:r>
            <a:r>
              <a:rPr lang="en-US" sz="6400" dirty="0" err="1">
                <a:solidFill>
                  <a:srgbClr val="53565A"/>
                </a:solidFill>
                <a:latin typeface="Roboto"/>
                <a:ea typeface="Calibri" panose="020F0502020204030204" pitchFamily="34" charset="0"/>
                <a:cs typeface="Times New Roman" panose="02020603050405020304" pitchFamily="18" charset="0"/>
              </a:rPr>
              <a:t>australian</a:t>
            </a:r>
            <a:r>
              <a:rPr lang="en-US" sz="6400" dirty="0">
                <a:solidFill>
                  <a:srgbClr val="53565A"/>
                </a:solidFill>
                <a:latin typeface="Roboto"/>
                <a:ea typeface="Calibri" panose="020F0502020204030204" pitchFamily="34" charset="0"/>
                <a:cs typeface="Times New Roman" panose="02020603050405020304" pitchFamily="18" charset="0"/>
              </a:rPr>
              <a:t> occupational therapy curriculum: Linking intended learning outcomes with entry-level competency standards.</a:t>
            </a:r>
            <a:r>
              <a:rPr lang="en-US" sz="6400" i="1" dirty="0">
                <a:solidFill>
                  <a:srgbClr val="53565A"/>
                </a:solidFill>
                <a:latin typeface="Roboto"/>
                <a:ea typeface="Calibri" panose="020F0502020204030204" pitchFamily="34" charset="0"/>
                <a:cs typeface="Times New Roman" panose="02020603050405020304" pitchFamily="18" charset="0"/>
              </a:rPr>
              <a:t> Australian Occupational Therapy Journal, 65</a:t>
            </a:r>
            <a:r>
              <a:rPr lang="en-US" sz="6400" dirty="0">
                <a:solidFill>
                  <a:srgbClr val="53565A"/>
                </a:solidFill>
                <a:latin typeface="Roboto"/>
                <a:ea typeface="Calibri" panose="020F0502020204030204" pitchFamily="34" charset="0"/>
                <a:cs typeface="Times New Roman" panose="02020603050405020304" pitchFamily="18" charset="0"/>
              </a:rPr>
              <a:t>(1), 35-44. (2018)</a:t>
            </a:r>
          </a:p>
          <a:p>
            <a:r>
              <a:rPr lang="en-US" sz="6400" dirty="0" err="1">
                <a:solidFill>
                  <a:srgbClr val="53565A"/>
                </a:solidFill>
                <a:latin typeface="Roboto"/>
                <a:ea typeface="Calibri" panose="020F0502020204030204" pitchFamily="34" charset="0"/>
                <a:cs typeface="Times New Roman" panose="02020603050405020304" pitchFamily="18" charset="0"/>
              </a:rPr>
              <a:t>Sterz</a:t>
            </a:r>
            <a:r>
              <a:rPr lang="en-US" sz="6400" dirty="0">
                <a:solidFill>
                  <a:srgbClr val="53565A"/>
                </a:solidFill>
                <a:latin typeface="Roboto"/>
                <a:ea typeface="Calibri" panose="020F0502020204030204" pitchFamily="34" charset="0"/>
                <a:cs typeface="Times New Roman" panose="02020603050405020304" pitchFamily="18" charset="0"/>
              </a:rPr>
              <a:t>, J., </a:t>
            </a:r>
            <a:r>
              <a:rPr lang="en-US" sz="6400" dirty="0" err="1">
                <a:solidFill>
                  <a:srgbClr val="53565A"/>
                </a:solidFill>
                <a:latin typeface="Roboto"/>
                <a:ea typeface="Calibri" panose="020F0502020204030204" pitchFamily="34" charset="0"/>
                <a:cs typeface="Times New Roman" panose="02020603050405020304" pitchFamily="18" charset="0"/>
              </a:rPr>
              <a:t>Hoefer</a:t>
            </a:r>
            <a:r>
              <a:rPr lang="en-US" sz="6400" dirty="0">
                <a:solidFill>
                  <a:srgbClr val="53565A"/>
                </a:solidFill>
                <a:latin typeface="Roboto"/>
                <a:ea typeface="Calibri" panose="020F0502020204030204" pitchFamily="34" charset="0"/>
                <a:cs typeface="Times New Roman" panose="02020603050405020304" pitchFamily="18" charset="0"/>
              </a:rPr>
              <a:t>, S. H., </a:t>
            </a:r>
            <a:r>
              <a:rPr lang="en-US" sz="6400" dirty="0" err="1">
                <a:solidFill>
                  <a:srgbClr val="53565A"/>
                </a:solidFill>
                <a:latin typeface="Roboto"/>
                <a:ea typeface="Calibri" panose="020F0502020204030204" pitchFamily="34" charset="0"/>
                <a:cs typeface="Times New Roman" panose="02020603050405020304" pitchFamily="18" charset="0"/>
              </a:rPr>
              <a:t>Janko</a:t>
            </a:r>
            <a:r>
              <a:rPr lang="en-US" sz="6400" dirty="0">
                <a:solidFill>
                  <a:srgbClr val="53565A"/>
                </a:solidFill>
                <a:latin typeface="Roboto"/>
                <a:ea typeface="Calibri" panose="020F0502020204030204" pitchFamily="34" charset="0"/>
                <a:cs typeface="Times New Roman" panose="02020603050405020304" pitchFamily="18" charset="0"/>
              </a:rPr>
              <a:t>, M., Bender, B., </a:t>
            </a:r>
            <a:r>
              <a:rPr lang="en-US" sz="6400" dirty="0" err="1">
                <a:solidFill>
                  <a:srgbClr val="53565A"/>
                </a:solidFill>
                <a:latin typeface="Roboto"/>
                <a:ea typeface="Calibri" panose="020F0502020204030204" pitchFamily="34" charset="0"/>
                <a:cs typeface="Times New Roman" panose="02020603050405020304" pitchFamily="18" charset="0"/>
              </a:rPr>
              <a:t>Adili</a:t>
            </a:r>
            <a:r>
              <a:rPr lang="en-US" sz="6400" dirty="0">
                <a:solidFill>
                  <a:srgbClr val="53565A"/>
                </a:solidFill>
                <a:latin typeface="Roboto"/>
                <a:ea typeface="Calibri" panose="020F0502020204030204" pitchFamily="34" charset="0"/>
                <a:cs typeface="Times New Roman" panose="02020603050405020304" pitchFamily="18" charset="0"/>
              </a:rPr>
              <a:t>, F., </a:t>
            </a:r>
            <a:r>
              <a:rPr lang="en-US" sz="6400" dirty="0" err="1">
                <a:solidFill>
                  <a:srgbClr val="53565A"/>
                </a:solidFill>
                <a:latin typeface="Roboto"/>
                <a:ea typeface="Calibri" panose="020F0502020204030204" pitchFamily="34" charset="0"/>
                <a:cs typeface="Times New Roman" panose="02020603050405020304" pitchFamily="18" charset="0"/>
              </a:rPr>
              <a:t>Schreckenbach</a:t>
            </a:r>
            <a:r>
              <a:rPr lang="en-US" sz="6400" dirty="0">
                <a:solidFill>
                  <a:srgbClr val="53565A"/>
                </a:solidFill>
                <a:latin typeface="Roboto"/>
                <a:ea typeface="Calibri" panose="020F0502020204030204" pitchFamily="34" charset="0"/>
                <a:cs typeface="Times New Roman" panose="02020603050405020304" pitchFamily="18" charset="0"/>
              </a:rPr>
              <a:t>, T., . . . </a:t>
            </a:r>
            <a:r>
              <a:rPr lang="en-US" sz="6400" dirty="0" err="1">
                <a:solidFill>
                  <a:srgbClr val="53565A"/>
                </a:solidFill>
                <a:latin typeface="Roboto"/>
                <a:ea typeface="Calibri" panose="020F0502020204030204" pitchFamily="34" charset="0"/>
                <a:cs typeface="Times New Roman" panose="02020603050405020304" pitchFamily="18" charset="0"/>
              </a:rPr>
              <a:t>Ruesseler</a:t>
            </a:r>
            <a:r>
              <a:rPr lang="en-US" sz="6400" dirty="0">
                <a:solidFill>
                  <a:srgbClr val="53565A"/>
                </a:solidFill>
                <a:latin typeface="Roboto"/>
                <a:ea typeface="Calibri" panose="020F0502020204030204" pitchFamily="34" charset="0"/>
                <a:cs typeface="Times New Roman" panose="02020603050405020304" pitchFamily="18" charset="0"/>
              </a:rPr>
              <a:t>, M.. Do they teach what they need to? an analysis of the impact of curriculum mapping on the learning objectives taught in a lecture series in surgery. Medical Teacher, 41(4), 417-421. (2019)</a:t>
            </a:r>
          </a:p>
          <a:p>
            <a:endParaRPr lang="en-US" sz="8000" dirty="0">
              <a:solidFill>
                <a:srgbClr val="53565A"/>
              </a:solidFill>
              <a:latin typeface="Roboto"/>
              <a:ea typeface="Calibri" panose="020F0502020204030204" pitchFamily="34" charset="0"/>
              <a:cs typeface="Times New Roman" panose="02020603050405020304" pitchFamily="18"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695" y="-180973"/>
            <a:ext cx="5409305" cy="5249333"/>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42224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5679" y="501233"/>
            <a:ext cx="9467358" cy="229276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bg1"/>
                </a:solidFill>
                <a:cs typeface="Gotham HTF Bold"/>
              </a:rPr>
              <a:t>THANK YOU </a:t>
            </a:r>
          </a:p>
          <a:p>
            <a:pPr algn="l"/>
            <a:r>
              <a:rPr lang="en-US" b="1" dirty="0">
                <a:solidFill>
                  <a:schemeClr val="bg1"/>
                </a:solidFill>
                <a:cs typeface="Gotham HTF Bold"/>
              </a:rPr>
              <a:t>FOR JOINING US</a:t>
            </a:r>
          </a:p>
        </p:txBody>
      </p:sp>
      <p:grpSp>
        <p:nvGrpSpPr>
          <p:cNvPr id="12" name="Group 11" descr="Facebook, Twitter, Instagram icons for @WeAreTouro"/>
          <p:cNvGrpSpPr/>
          <p:nvPr/>
        </p:nvGrpSpPr>
        <p:grpSpPr>
          <a:xfrm>
            <a:off x="3126127" y="5302658"/>
            <a:ext cx="8858105" cy="531342"/>
            <a:chOff x="485679" y="4443770"/>
            <a:chExt cx="8858105" cy="531342"/>
          </a:xfrm>
        </p:grpSpPr>
        <p:sp>
          <p:nvSpPr>
            <p:cNvPr id="2" name="Rectangle 1"/>
            <p:cNvSpPr/>
            <p:nvPr/>
          </p:nvSpPr>
          <p:spPr>
            <a:xfrm>
              <a:off x="1748500" y="4443770"/>
              <a:ext cx="7595284" cy="531342"/>
            </a:xfrm>
            <a:prstGeom prst="rect">
              <a:avLst/>
            </a:prstGeom>
          </p:spPr>
          <p:txBody>
            <a:bodyPr wrap="square">
              <a:spAutoFit/>
            </a:bodyPr>
            <a:lstStyle/>
            <a:p>
              <a:pPr>
                <a:lnSpc>
                  <a:spcPts val="3660"/>
                </a:lnSpc>
              </a:pPr>
              <a:r>
                <a:rPr lang="en-US" sz="2800" spc="100" baseline="20000" dirty="0" err="1">
                  <a:solidFill>
                    <a:srgbClr val="FFFFFF"/>
                  </a:solidFill>
                </a:rPr>
                <a:t>WeAreTouro</a:t>
              </a:r>
              <a:endParaRPr lang="en-US" sz="2800" spc="100" baseline="20000" dirty="0">
                <a:solidFill>
                  <a:srgbClr val="FFFFFF"/>
                </a:solidFill>
              </a:endParaRPr>
            </a:p>
          </p:txBody>
        </p:sp>
        <p:grpSp>
          <p:nvGrpSpPr>
            <p:cNvPr id="10" name="Group 9"/>
            <p:cNvGrpSpPr/>
            <p:nvPr/>
          </p:nvGrpSpPr>
          <p:grpSpPr>
            <a:xfrm>
              <a:off x="485679" y="4553285"/>
              <a:ext cx="1128891" cy="382366"/>
              <a:chOff x="3577210" y="4957672"/>
              <a:chExt cx="1166519" cy="395111"/>
            </a:xfrm>
          </p:grpSpPr>
          <p:pic>
            <p:nvPicPr>
              <p:cNvPr id="6" name="Picture 5" descr="fb logo_circle_Whi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210" y="4957672"/>
                <a:ext cx="395111" cy="395111"/>
              </a:xfrm>
              <a:prstGeom prst="rect">
                <a:avLst/>
              </a:prstGeom>
            </p:spPr>
          </p:pic>
          <p:pic>
            <p:nvPicPr>
              <p:cNvPr id="7" name="Picture 6" descr="instagram logo_circle_whit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8618" y="4957672"/>
                <a:ext cx="395111" cy="395111"/>
              </a:xfrm>
              <a:prstGeom prst="rect">
                <a:avLst/>
              </a:prstGeom>
            </p:spPr>
          </p:pic>
          <p:pic>
            <p:nvPicPr>
              <p:cNvPr id="8" name="Picture 7" descr="twitter logo_circle_whiteONLY.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914" y="4957672"/>
                <a:ext cx="395111" cy="395111"/>
              </a:xfrm>
              <a:prstGeom prst="rect">
                <a:avLst/>
              </a:prstGeom>
            </p:spPr>
          </p:pic>
        </p:grpSp>
        <p:sp>
          <p:nvSpPr>
            <p:cNvPr id="5" name="Rectangle 4"/>
            <p:cNvSpPr/>
            <p:nvPr/>
          </p:nvSpPr>
          <p:spPr>
            <a:xfrm>
              <a:off x="1548721" y="4623112"/>
              <a:ext cx="340884" cy="276999"/>
            </a:xfrm>
            <a:prstGeom prst="rect">
              <a:avLst/>
            </a:prstGeom>
          </p:spPr>
          <p:txBody>
            <a:bodyPr wrap="none">
              <a:spAutoFit/>
            </a:bodyPr>
            <a:lstStyle/>
            <a:p>
              <a:r>
                <a:rPr lang="en-US" spc="100" baseline="20000" dirty="0">
                  <a:solidFill>
                    <a:srgbClr val="FFFFFF"/>
                  </a:solidFill>
                </a:rPr>
                <a:t>@</a:t>
              </a:r>
              <a:endParaRPr lang="en-US" dirty="0"/>
            </a:p>
          </p:txBody>
        </p:sp>
      </p:grpSp>
      <p:sp>
        <p:nvSpPr>
          <p:cNvPr id="11" name="Rectangle 10"/>
          <p:cNvSpPr/>
          <p:nvPr/>
        </p:nvSpPr>
        <p:spPr>
          <a:xfrm>
            <a:off x="6299457" y="5302658"/>
            <a:ext cx="7595284" cy="531342"/>
          </a:xfrm>
          <a:prstGeom prst="rect">
            <a:avLst/>
          </a:prstGeom>
        </p:spPr>
        <p:txBody>
          <a:bodyPr wrap="square">
            <a:spAutoFit/>
          </a:bodyPr>
          <a:lstStyle/>
          <a:p>
            <a:pPr>
              <a:lnSpc>
                <a:spcPts val="3660"/>
              </a:lnSpc>
            </a:pPr>
            <a:r>
              <a:rPr lang="en-US" sz="2800" spc="100" baseline="20000" dirty="0" err="1">
                <a:solidFill>
                  <a:srgbClr val="FFFFFF"/>
                </a:solidFill>
              </a:rPr>
              <a:t>www.Touro.edu</a:t>
            </a:r>
            <a:endParaRPr lang="en-US" sz="2800" spc="100" baseline="20000" dirty="0">
              <a:solidFill>
                <a:srgbClr val="FFFFFF"/>
              </a:solidFill>
            </a:endParaRPr>
          </a:p>
        </p:txBody>
      </p:sp>
      <p:sp>
        <p:nvSpPr>
          <p:cNvPr id="4" name="Title 3" hidden="1">
            <a:extLst>
              <a:ext uri="{FF2B5EF4-FFF2-40B4-BE49-F238E27FC236}">
                <a16:creationId xmlns:a16="http://schemas.microsoft.com/office/drawing/2014/main" id="{E1C768E4-9002-004E-A351-AE7958F3065B}"/>
              </a:ext>
            </a:extLst>
          </p:cNvPr>
          <p:cNvSpPr>
            <a:spLocks noGrp="1"/>
          </p:cNvSpPr>
          <p:nvPr>
            <p:ph type="title"/>
          </p:nvPr>
        </p:nvSpPr>
        <p:spPr/>
        <p:txBody>
          <a:bodyPr/>
          <a:lstStyle/>
          <a:p>
            <a:r>
              <a:rPr lang="en-US" dirty="0"/>
              <a:t>Thank You for Joining Us</a:t>
            </a:r>
          </a:p>
        </p:txBody>
      </p:sp>
      <p:sp>
        <p:nvSpPr>
          <p:cNvPr id="9" name="Content Placeholder 8" hidden="1">
            <a:extLst>
              <a:ext uri="{FF2B5EF4-FFF2-40B4-BE49-F238E27FC236}">
                <a16:creationId xmlns:a16="http://schemas.microsoft.com/office/drawing/2014/main" id="{B772FF46-D3BE-4544-AA6D-92F32AB7FCD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3716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E1478"/>
                </a:solidFill>
              </a:rPr>
              <a:t>What is Curriculum Mapping?</a:t>
            </a:r>
          </a:p>
        </p:txBody>
      </p:sp>
      <p:sp>
        <p:nvSpPr>
          <p:cNvPr id="3" name="Content Placeholder 2"/>
          <p:cNvSpPr>
            <a:spLocks noGrp="1"/>
          </p:cNvSpPr>
          <p:nvPr>
            <p:ph idx="1"/>
          </p:nvPr>
        </p:nvSpPr>
        <p:spPr/>
        <p:txBody>
          <a:bodyPr>
            <a:normAutofit fontScale="25000" lnSpcReduction="20000"/>
          </a:bodyPr>
          <a:lstStyle/>
          <a:p>
            <a:pPr marL="0" indent="0">
              <a:buNone/>
            </a:pPr>
            <a:r>
              <a:rPr lang="en-US" dirty="0"/>
              <a:t>required in the curriculum and document where in the program that it was covered</a:t>
            </a:r>
            <a:endParaRPr lang="en-US" sz="2400" dirty="0"/>
          </a:p>
          <a:p>
            <a:r>
              <a:rPr lang="en-US" sz="16000" b="0" dirty="0">
                <a:solidFill>
                  <a:schemeClr val="tx1"/>
                </a:solidFill>
              </a:rPr>
              <a:t>Curricular Mapping is a process where specific learning objectives are tracked throughout the curriculum and milestones are identified, assessed, and categorized on a progression from introduction to mastery.</a:t>
            </a:r>
          </a:p>
          <a:p>
            <a:pPr lvl="1"/>
            <a:r>
              <a:rPr lang="en-US" sz="12800" dirty="0"/>
              <a:t>Elements</a:t>
            </a:r>
          </a:p>
          <a:p>
            <a:pPr lvl="2"/>
            <a:r>
              <a:rPr lang="en-US" sz="12800" dirty="0"/>
              <a:t>Introduction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226347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300" dirty="0">
                <a:solidFill>
                  <a:srgbClr val="0E1478"/>
                </a:solidFill>
              </a:rPr>
              <a:t>Where to start?</a:t>
            </a:r>
            <a:br>
              <a:rPr lang="en-US" dirty="0">
                <a:solidFill>
                  <a:srgbClr val="0E1478"/>
                </a:solidFill>
              </a:rPr>
            </a:br>
            <a:endParaRPr lang="en-US" dirty="0">
              <a:solidFill>
                <a:srgbClr val="0E1478"/>
              </a:solidFill>
            </a:endParaRPr>
          </a:p>
        </p:txBody>
      </p:sp>
      <p:sp>
        <p:nvSpPr>
          <p:cNvPr id="3" name="Content Placeholder 2"/>
          <p:cNvSpPr>
            <a:spLocks noGrp="1"/>
          </p:cNvSpPr>
          <p:nvPr>
            <p:ph idx="1"/>
          </p:nvPr>
        </p:nvSpPr>
        <p:spPr>
          <a:xfrm>
            <a:off x="457200" y="1230924"/>
            <a:ext cx="8229600" cy="4601670"/>
          </a:xfrm>
        </p:spPr>
        <p:txBody>
          <a:bodyPr>
            <a:noAutofit/>
          </a:bodyPr>
          <a:lstStyle/>
          <a:p>
            <a:r>
              <a:rPr lang="en-US" sz="3000" dirty="0">
                <a:solidFill>
                  <a:schemeClr val="tx1"/>
                </a:solidFill>
              </a:rPr>
              <a:t>Generally, the curriculum is driven by the requirements of the accrediting body</a:t>
            </a:r>
          </a:p>
          <a:p>
            <a:r>
              <a:rPr lang="en-US" sz="3000" dirty="0">
                <a:solidFill>
                  <a:schemeClr val="tx1"/>
                </a:solidFill>
              </a:rPr>
              <a:t>Academic institutions are free to embellish, emphasize, and introduce materials other than that which is required, but we must first meet the basics</a:t>
            </a:r>
            <a:endParaRPr lang="en-US" sz="3000" dirty="0"/>
          </a:p>
          <a:p>
            <a:r>
              <a:rPr lang="en-US" sz="3000" dirty="0">
                <a:solidFill>
                  <a:schemeClr val="tx1"/>
                </a:solidFill>
              </a:rPr>
              <a:t>Admittedly, a curriculum utilizing a 2+2 format has limited ability to cover more than the basics of what is required.</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262106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E1478"/>
                </a:solidFill>
              </a:rPr>
              <a:t>Past Expectations/Requirements</a:t>
            </a:r>
          </a:p>
        </p:txBody>
      </p:sp>
      <p:sp>
        <p:nvSpPr>
          <p:cNvPr id="3" name="Content Placeholder 2"/>
          <p:cNvSpPr>
            <a:spLocks noGrp="1"/>
          </p:cNvSpPr>
          <p:nvPr>
            <p:ph idx="1"/>
          </p:nvPr>
        </p:nvSpPr>
        <p:spPr/>
        <p:txBody>
          <a:bodyPr>
            <a:normAutofit fontScale="25000" lnSpcReduction="20000"/>
          </a:bodyPr>
          <a:lstStyle/>
          <a:p>
            <a:r>
              <a:rPr lang="en-US" dirty="0"/>
              <a:t>Curricular Mapping:  New Challenges/New Opportunities</a:t>
            </a:r>
            <a:endParaRPr lang="en-US" sz="2800" dirty="0"/>
          </a:p>
          <a:p>
            <a:pPr lvl="0"/>
            <a:r>
              <a:rPr lang="en-US" dirty="0"/>
              <a:t>What we used to do</a:t>
            </a:r>
            <a:endParaRPr lang="en-US" sz="2800" dirty="0"/>
          </a:p>
          <a:p>
            <a:pPr lvl="1"/>
            <a:r>
              <a:rPr lang="en-US" dirty="0"/>
              <a:t>Identify what was required in the curriculum and document where in the program that it was covered</a:t>
            </a:r>
            <a:endParaRPr lang="en-US" sz="2400" dirty="0"/>
          </a:p>
          <a:p>
            <a:pPr marL="0" lvl="0" indent="0">
              <a:buNone/>
            </a:pPr>
            <a:r>
              <a:rPr lang="en-US" sz="12800" dirty="0">
                <a:solidFill>
                  <a:schemeClr val="tx1"/>
                </a:solidFill>
              </a:rPr>
              <a:t>Past Process</a:t>
            </a:r>
          </a:p>
          <a:p>
            <a:pPr marL="0" lvl="0" indent="0">
              <a:buNone/>
            </a:pPr>
            <a:endParaRPr lang="en-US" sz="12800" dirty="0">
              <a:solidFill>
                <a:schemeClr val="tx1"/>
              </a:solidFill>
            </a:endParaRPr>
          </a:p>
          <a:p>
            <a:pPr lvl="1"/>
            <a:r>
              <a:rPr lang="en-US" sz="12800" dirty="0">
                <a:solidFill>
                  <a:schemeClr val="tx1"/>
                </a:solidFill>
              </a:rPr>
              <a:t> Identify curriculum requirements</a:t>
            </a:r>
          </a:p>
          <a:p>
            <a:pPr lvl="1"/>
            <a:r>
              <a:rPr lang="en-US" sz="12800" dirty="0">
                <a:solidFill>
                  <a:schemeClr val="tx1"/>
                </a:solidFill>
              </a:rPr>
              <a:t> Document curriculum coverage location</a:t>
            </a:r>
            <a:r>
              <a:rPr lang="en-US" sz="12800" dirty="0"/>
              <a:t> requirements/expectations</a:t>
            </a:r>
          </a:p>
          <a:p>
            <a:pPr lvl="1"/>
            <a:r>
              <a:rPr lang="en-US" sz="12800" dirty="0"/>
              <a:t>It is no longer sufficient to just show that it was covered.  The expectation is now to demonstrate progression in level of competency</a:t>
            </a:r>
          </a:p>
          <a:p>
            <a:pPr lvl="1"/>
            <a:r>
              <a:rPr lang="en-US" sz="12800" dirty="0"/>
              <a:t>Elements</a:t>
            </a:r>
          </a:p>
          <a:p>
            <a:pPr lvl="2"/>
            <a:r>
              <a:rPr lang="en-US" sz="12800" dirty="0"/>
              <a:t>Introduction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160992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E1478"/>
                </a:solidFill>
              </a:rPr>
              <a:t>Current Expectations/Requirements</a:t>
            </a:r>
          </a:p>
        </p:txBody>
      </p:sp>
      <p:sp>
        <p:nvSpPr>
          <p:cNvPr id="3" name="Content Placeholder 2"/>
          <p:cNvSpPr>
            <a:spLocks noGrp="1"/>
          </p:cNvSpPr>
          <p:nvPr>
            <p:ph idx="1"/>
          </p:nvPr>
        </p:nvSpPr>
        <p:spPr>
          <a:xfrm>
            <a:off x="457200" y="1300655"/>
            <a:ext cx="8229600" cy="4232393"/>
          </a:xfrm>
        </p:spPr>
        <p:txBody>
          <a:bodyPr>
            <a:normAutofit fontScale="25000" lnSpcReduction="20000"/>
          </a:bodyPr>
          <a:lstStyle/>
          <a:p>
            <a:pPr marL="0" indent="0">
              <a:buNone/>
            </a:pPr>
            <a:r>
              <a:rPr lang="en-US" dirty="0"/>
              <a:t>document where in the program that it was covered</a:t>
            </a:r>
            <a:endParaRPr lang="en-US" sz="2400" dirty="0"/>
          </a:p>
          <a:p>
            <a:r>
              <a:rPr lang="en-US" sz="15200" b="0" dirty="0">
                <a:solidFill>
                  <a:schemeClr val="tx1"/>
                </a:solidFill>
              </a:rPr>
              <a:t>Documenting coverage alone is no longer sufficient..</a:t>
            </a:r>
          </a:p>
          <a:p>
            <a:r>
              <a:rPr lang="en-US" sz="15200" b="0" dirty="0">
                <a:solidFill>
                  <a:schemeClr val="tx1"/>
                </a:solidFill>
              </a:rPr>
              <a:t>Must now demonstrate progression in the level of competency </a:t>
            </a:r>
          </a:p>
          <a:p>
            <a:pPr lvl="1"/>
            <a:r>
              <a:rPr lang="en-US" sz="15200" dirty="0">
                <a:solidFill>
                  <a:schemeClr val="tx1"/>
                </a:solidFill>
              </a:rPr>
              <a:t>Levels of competency</a:t>
            </a:r>
          </a:p>
          <a:p>
            <a:pPr lvl="2"/>
            <a:r>
              <a:rPr lang="en-US" sz="15200" dirty="0">
                <a:solidFill>
                  <a:schemeClr val="tx1"/>
                </a:solidFill>
              </a:rPr>
              <a:t>Introduction</a:t>
            </a:r>
          </a:p>
          <a:p>
            <a:pPr lvl="2"/>
            <a:r>
              <a:rPr lang="en-US" sz="15200" dirty="0">
                <a:solidFill>
                  <a:schemeClr val="tx1"/>
                </a:solidFill>
              </a:rPr>
              <a:t>Reinforcement</a:t>
            </a:r>
          </a:p>
          <a:p>
            <a:pPr lvl="2"/>
            <a:r>
              <a:rPr lang="en-US" sz="15200" dirty="0">
                <a:solidFill>
                  <a:schemeClr val="tx1"/>
                </a:solidFill>
              </a:rPr>
              <a:t>Mastery</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40917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E1478"/>
                </a:solidFill>
              </a:rPr>
              <a:t>Current Expectations/Requirements</a:t>
            </a:r>
          </a:p>
        </p:txBody>
      </p:sp>
      <p:sp>
        <p:nvSpPr>
          <p:cNvPr id="3" name="Content Placeholder 2"/>
          <p:cNvSpPr>
            <a:spLocks noGrp="1"/>
          </p:cNvSpPr>
          <p:nvPr>
            <p:ph idx="1"/>
          </p:nvPr>
        </p:nvSpPr>
        <p:spPr>
          <a:xfrm>
            <a:off x="457200" y="1300655"/>
            <a:ext cx="8229600" cy="4232393"/>
          </a:xfrm>
        </p:spPr>
        <p:txBody>
          <a:bodyPr>
            <a:normAutofit fontScale="25000" lnSpcReduction="20000"/>
          </a:bodyPr>
          <a:lstStyle/>
          <a:p>
            <a:pPr marL="0" indent="0">
              <a:buNone/>
            </a:pPr>
            <a:r>
              <a:rPr lang="en-US" dirty="0"/>
              <a:t>document where in the program that it was covered</a:t>
            </a:r>
            <a:endParaRPr lang="en-US" sz="2400" dirty="0"/>
          </a:p>
          <a:p>
            <a:pPr lvl="1"/>
            <a:r>
              <a:rPr lang="en-US" sz="16000" dirty="0">
                <a:solidFill>
                  <a:schemeClr val="tx1"/>
                </a:solidFill>
              </a:rPr>
              <a:t>Level of Detail Required </a:t>
            </a:r>
          </a:p>
          <a:p>
            <a:pPr lvl="2"/>
            <a:r>
              <a:rPr lang="en-US" sz="16000" dirty="0">
                <a:solidFill>
                  <a:schemeClr val="tx1"/>
                </a:solidFill>
              </a:rPr>
              <a:t>Drilling down from where the subject matter is covered in the specific class or lecture, to sometimes the specific slide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365372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E1478"/>
                </a:solidFill>
              </a:rPr>
              <a:t>Current Expectations/Requirements</a:t>
            </a:r>
          </a:p>
        </p:txBody>
      </p:sp>
      <p:sp>
        <p:nvSpPr>
          <p:cNvPr id="3" name="Content Placeholder 2"/>
          <p:cNvSpPr>
            <a:spLocks noGrp="1"/>
          </p:cNvSpPr>
          <p:nvPr>
            <p:ph idx="1"/>
          </p:nvPr>
        </p:nvSpPr>
        <p:spPr>
          <a:xfrm>
            <a:off x="457200" y="1300655"/>
            <a:ext cx="8229600" cy="4232393"/>
          </a:xfrm>
        </p:spPr>
        <p:txBody>
          <a:bodyPr>
            <a:normAutofit fontScale="40000" lnSpcReduction="20000"/>
          </a:bodyPr>
          <a:lstStyle/>
          <a:p>
            <a:pPr marL="0" indent="0">
              <a:buNone/>
            </a:pPr>
            <a:r>
              <a:rPr lang="en-US" dirty="0"/>
              <a:t>document where in the program that it was covered</a:t>
            </a:r>
            <a:endParaRPr lang="en-US" sz="2400" dirty="0"/>
          </a:p>
          <a:p>
            <a:r>
              <a:rPr lang="en-US" sz="9600" b="0" dirty="0">
                <a:solidFill>
                  <a:schemeClr val="tx1"/>
                </a:solidFill>
              </a:rPr>
              <a:t>Measuring student progression</a:t>
            </a:r>
          </a:p>
          <a:p>
            <a:r>
              <a:rPr lang="en-US" sz="9600" b="0" dirty="0">
                <a:solidFill>
                  <a:schemeClr val="tx1"/>
                </a:solidFill>
              </a:rPr>
              <a:t>Tagging exam questions to specific level of progression to monitor  student progress</a:t>
            </a:r>
          </a:p>
          <a:p>
            <a:pPr lvl="1"/>
            <a:r>
              <a:rPr lang="en-US" sz="9200" b="0" dirty="0">
                <a:solidFill>
                  <a:schemeClr val="tx1"/>
                </a:solidFill>
              </a:rPr>
              <a:t>Introduction</a:t>
            </a:r>
          </a:p>
          <a:p>
            <a:pPr lvl="1"/>
            <a:r>
              <a:rPr lang="en-US" sz="9200" b="0" dirty="0">
                <a:solidFill>
                  <a:schemeClr val="tx1"/>
                </a:solidFill>
              </a:rPr>
              <a:t>Reinforcement</a:t>
            </a:r>
          </a:p>
          <a:p>
            <a:pPr lvl="1"/>
            <a:r>
              <a:rPr lang="en-US" sz="9200" b="0" dirty="0">
                <a:solidFill>
                  <a:schemeClr val="tx1"/>
                </a:solidFill>
              </a:rPr>
              <a:t>Mastery</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454"/>
            <a:ext cx="9144000" cy="915939"/>
          </a:xfrm>
          <a:prstGeom prst="rect">
            <a:avLst/>
          </a:prstGeom>
        </p:spPr>
      </p:pic>
      <p:pic>
        <p:nvPicPr>
          <p:cNvPr id="6" name="Picture 5" descr="Touro College &amp; University Syste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56" y="6176095"/>
            <a:ext cx="2191456" cy="541716"/>
          </a:xfrm>
          <a:prstGeom prst="rect">
            <a:avLst/>
          </a:prstGeom>
        </p:spPr>
      </p:pic>
    </p:spTree>
    <p:extLst>
      <p:ext uri="{BB962C8B-B14F-4D97-AF65-F5344CB8AC3E}">
        <p14:creationId xmlns:p14="http://schemas.microsoft.com/office/powerpoint/2010/main" val="337342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23828</TotalTime>
  <Words>3805</Words>
  <Application>Microsoft Macintosh PowerPoint</Application>
  <PresentationFormat>On-screen Show (4:3)</PresentationFormat>
  <Paragraphs>314</Paragraphs>
  <Slides>32</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Gotham HTF Bold</vt:lpstr>
      <vt:lpstr>Roboto</vt:lpstr>
      <vt:lpstr>Wingdings</vt:lpstr>
      <vt:lpstr>Office Theme</vt:lpstr>
      <vt:lpstr>Custom Design</vt:lpstr>
      <vt:lpstr>Curriculum Mapping Webinar</vt:lpstr>
      <vt:lpstr>Program Objectives</vt:lpstr>
      <vt:lpstr>The Chinese Character for Change = Danger + Opportunity</vt:lpstr>
      <vt:lpstr>What is Curriculum Mapping?</vt:lpstr>
      <vt:lpstr>Where to start? </vt:lpstr>
      <vt:lpstr>Past Expectations/Requirements</vt:lpstr>
      <vt:lpstr>Current Expectations/Requirements</vt:lpstr>
      <vt:lpstr>Current Expectations/Requirements</vt:lpstr>
      <vt:lpstr>Current Expectations/Requirements</vt:lpstr>
      <vt:lpstr>Curriculum Mapping Purpose/Uses</vt:lpstr>
      <vt:lpstr>Curriculum Mapping Purpose/Uses</vt:lpstr>
      <vt:lpstr>Curriculum Mapping Purpose/Uses</vt:lpstr>
      <vt:lpstr>Curriculum Mapping Benefits</vt:lpstr>
      <vt:lpstr>Curriculum Mapping Benefits</vt:lpstr>
      <vt:lpstr>Curriculum Mapping Suggested Process</vt:lpstr>
      <vt:lpstr>Curriculum Mapping Suggested Process</vt:lpstr>
      <vt:lpstr>Curriculum Mapping Suggested Process (continued)</vt:lpstr>
      <vt:lpstr>Process “Must’s”</vt:lpstr>
      <vt:lpstr>Process “Must’s”</vt:lpstr>
      <vt:lpstr>What is the ideal level of detail to be captured in a curricular map?</vt:lpstr>
      <vt:lpstr>Curriculum Mapping Suggested Workflow Process Example</vt:lpstr>
      <vt:lpstr>Curriculum Mapping Suggested Workflow Process Example</vt:lpstr>
      <vt:lpstr>Suggested Process</vt:lpstr>
      <vt:lpstr>Curricular Map Example</vt:lpstr>
      <vt:lpstr>Curricular Map Instruction Example</vt:lpstr>
      <vt:lpstr>Continuous Quality Improvement Cycle</vt:lpstr>
      <vt:lpstr>Translating curriculum mapping into Curricular Quality Improvement</vt:lpstr>
      <vt:lpstr>Conclusion/ Discussion</vt:lpstr>
      <vt:lpstr>Challenges/ Opportunities and Future Directions</vt:lpstr>
      <vt:lpstr>References</vt:lpstr>
      <vt:lpstr>References</vt:lpstr>
      <vt:lpstr>Thank You for Joining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TCUS Curriculum Mapping Webinar</dc:title>
  <dc:subject/>
  <dc:creator>Touro College &amp; University System</dc:creator>
  <cp:keywords/>
  <dc:description/>
  <cp:lastModifiedBy>Neloms, Hilary</cp:lastModifiedBy>
  <cp:revision>99</cp:revision>
  <dcterms:created xsi:type="dcterms:W3CDTF">2016-04-03T20:31:26Z</dcterms:created>
  <dcterms:modified xsi:type="dcterms:W3CDTF">2019-11-21T23:30:42Z</dcterms:modified>
  <cp:category/>
</cp:coreProperties>
</file>